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theme/themeOverride1.xml" ContentType="application/vnd.openxmlformats-officedocument.themeOverrid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680" r:id="rId5"/>
    <p:sldMasterId id="2147483668" r:id="rId6"/>
  </p:sldMasterIdLst>
  <p:notesMasterIdLst>
    <p:notesMasterId r:id="rId40"/>
  </p:notesMasterIdLst>
  <p:sldIdLst>
    <p:sldId id="260" r:id="rId7"/>
    <p:sldId id="269" r:id="rId8"/>
    <p:sldId id="336" r:id="rId9"/>
    <p:sldId id="337" r:id="rId10"/>
    <p:sldId id="338" r:id="rId11"/>
    <p:sldId id="273" r:id="rId12"/>
    <p:sldId id="343" r:id="rId13"/>
    <p:sldId id="392" r:id="rId14"/>
    <p:sldId id="345" r:id="rId15"/>
    <p:sldId id="346" r:id="rId16"/>
    <p:sldId id="390" r:id="rId17"/>
    <p:sldId id="359" r:id="rId18"/>
    <p:sldId id="361" r:id="rId19"/>
    <p:sldId id="362" r:id="rId20"/>
    <p:sldId id="363" r:id="rId21"/>
    <p:sldId id="364" r:id="rId22"/>
    <p:sldId id="365" r:id="rId23"/>
    <p:sldId id="366" r:id="rId24"/>
    <p:sldId id="367" r:id="rId25"/>
    <p:sldId id="368" r:id="rId26"/>
    <p:sldId id="369" r:id="rId27"/>
    <p:sldId id="370" r:id="rId28"/>
    <p:sldId id="371" r:id="rId29"/>
    <p:sldId id="372" r:id="rId30"/>
    <p:sldId id="373" r:id="rId31"/>
    <p:sldId id="391" r:id="rId32"/>
    <p:sldId id="374" r:id="rId33"/>
    <p:sldId id="375" r:id="rId34"/>
    <p:sldId id="388" r:id="rId35"/>
    <p:sldId id="389" r:id="rId36"/>
    <p:sldId id="357" r:id="rId37"/>
    <p:sldId id="356" r:id="rId38"/>
    <p:sldId id="300" r:id="rId39"/>
  </p:sldIdLst>
  <p:sldSz cx="9144000" cy="6858000" type="screen4x3"/>
  <p:notesSz cx="68580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wlett-Packard" initials="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6C0C8"/>
    <a:srgbClr val="131313"/>
    <a:srgbClr val="F47F26"/>
    <a:srgbClr val="FAA633"/>
    <a:srgbClr val="77904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1" autoAdjust="0"/>
    <p:restoredTop sz="82729" autoAdjust="0"/>
  </p:normalViewPr>
  <p:slideViewPr>
    <p:cSldViewPr snapToGrid="0" snapToObjects="1">
      <p:cViewPr>
        <p:scale>
          <a:sx n="59" d="100"/>
          <a:sy n="59" d="100"/>
        </p:scale>
        <p:origin x="-936" y="-150"/>
      </p:cViewPr>
      <p:guideLst>
        <p:guide orient="horz"/>
        <p:guide orient="horz" pos="4128"/>
        <p:guide orient="horz" pos="1428"/>
        <p:guide pos="2880"/>
      </p:guideLst>
    </p:cSldViewPr>
  </p:slideViewPr>
  <p:notesTextViewPr>
    <p:cViewPr>
      <p:scale>
        <a:sx n="100" d="100"/>
        <a:sy n="100" d="100"/>
      </p:scale>
      <p:origin x="0" y="0"/>
    </p:cViewPr>
  </p:notesTextViewPr>
  <p:sorterViewPr>
    <p:cViewPr>
      <p:scale>
        <a:sx n="154" d="100"/>
        <a:sy n="154" d="100"/>
      </p:scale>
      <p:origin x="0" y="9000"/>
    </p:cViewPr>
  </p:sorterViewPr>
  <p:notesViewPr>
    <p:cSldViewPr snapToGrid="0" snapToObjects="1">
      <p:cViewPr varScale="1">
        <p:scale>
          <a:sx n="87" d="100"/>
          <a:sy n="87" d="100"/>
        </p:scale>
        <p:origin x="-3822" y="-78"/>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xml"/></Relationships>
</file>

<file path=ppt/charts/_rels/chart11.xml.rels><?xml version="1.0" encoding="UTF-8" standalone="yes"?>
<Relationships xmlns="http://schemas.openxmlformats.org/package/2006/relationships"><Relationship Id="rId1" Type="http://schemas.openxmlformats.org/officeDocument/2006/relationships/oleObject" Target="https://cwc/sites/OSI/LWSDTeam/Analyst%20Team%20Project%20Plan%20Library/Use%20for%20current%20charts%20and%20graphs%20only.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https://cwc.sdcounty.ca.gov/sites/OSI/LWSDTeam/Analyst%20Team%20Project%20Plan%20Library/Use%20for%20current%20charts%20and%20graphs%20only.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https://cwc.sdcounty.ca.gov/sites/OSI/LWSDTeam/Analyst%20Team%20Project%20Plan%20Library/Use%20for%20current%20charts%20and%20graphs%20only.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legend>
      <c:legendPos val="r"/>
      <c:layout>
        <c:manualLayout>
          <c:xMode val="edge"/>
          <c:yMode val="edge"/>
          <c:x val="0.6459706911636045"/>
          <c:y val="0.29842957130358705"/>
          <c:w val="0.32902930883639547"/>
          <c:h val="0.64827938174394861"/>
        </c:manualLayout>
      </c:layout>
      <c:overlay val="0"/>
      <c:txPr>
        <a:bodyPr/>
        <a:lstStyle/>
        <a:p>
          <a:pPr rtl="0">
            <a:defRPr sz="1200"/>
          </a:pPr>
          <a:endParaRPr lang="en-US"/>
        </a:p>
      </c:txPr>
    </c:legend>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i="1"/>
              <a:t>Live Well San Diego </a:t>
            </a:r>
            <a:r>
              <a:rPr lang="en-US" sz="1400"/>
              <a:t>Partners </a:t>
            </a:r>
          </a:p>
          <a:p>
            <a:pPr>
              <a:defRPr sz="1400"/>
            </a:pPr>
            <a:r>
              <a:rPr lang="en-US" sz="1400"/>
              <a:t>by Sector through Present</a:t>
            </a:r>
          </a:p>
        </c:rich>
      </c:tx>
      <c:layout/>
      <c:overlay val="0"/>
    </c:title>
    <c:autoTitleDeleted val="0"/>
    <c:plotArea>
      <c:layout/>
      <c:pieChart>
        <c:varyColors val="1"/>
        <c:dLbls>
          <c:showLegendKey val="0"/>
          <c:showVal val="0"/>
          <c:showCatName val="0"/>
          <c:showSerName val="0"/>
          <c:showPercent val="0"/>
          <c:showBubbleSize val="0"/>
          <c:showLeaderLines val="0"/>
        </c:dLbls>
        <c:firstSliceAng val="0"/>
      </c:pieChart>
    </c:plotArea>
    <c:legend>
      <c:legendPos val="r"/>
      <c:layout>
        <c:manualLayout>
          <c:xMode val="edge"/>
          <c:yMode val="edge"/>
          <c:x val="0.6459706911636045"/>
          <c:y val="0.29842957130358705"/>
          <c:w val="0.30125153105861768"/>
          <c:h val="0.64827938174394861"/>
        </c:manualLayout>
      </c:layout>
      <c:overlay val="0"/>
      <c:txPr>
        <a:bodyPr/>
        <a:lstStyle/>
        <a:p>
          <a:pPr rtl="0">
            <a:defRPr/>
          </a:pPr>
          <a:endParaRPr lang="en-US"/>
        </a:p>
      </c:txPr>
    </c:legend>
    <c:plotVisOnly val="1"/>
    <c:dispBlanksAs val="gap"/>
    <c:showDLblsOverMax val="0"/>
  </c:chart>
  <c:txPr>
    <a:bodyPr/>
    <a:lstStyle/>
    <a:p>
      <a:pPr>
        <a:defRPr sz="1100" baseline="0"/>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i="1"/>
              <a:t>Live Well San Diego </a:t>
            </a:r>
            <a:r>
              <a:rPr lang="en-US" sz="1400"/>
              <a:t>Partners </a:t>
            </a:r>
          </a:p>
          <a:p>
            <a:pPr>
              <a:defRPr sz="1400"/>
            </a:pPr>
            <a:r>
              <a:rPr lang="en-US" sz="1400"/>
              <a:t>by Sector through Present</a:t>
            </a:r>
          </a:p>
        </c:rich>
      </c:tx>
      <c:layout/>
      <c:overlay val="0"/>
    </c:title>
    <c:autoTitleDeleted val="0"/>
    <c:plotArea>
      <c:layout/>
      <c:pieChart>
        <c:varyColors val="1"/>
        <c:dLbls>
          <c:showLegendKey val="0"/>
          <c:showVal val="0"/>
          <c:showCatName val="0"/>
          <c:showSerName val="0"/>
          <c:showPercent val="0"/>
          <c:showBubbleSize val="0"/>
          <c:showLeaderLines val="0"/>
        </c:dLbls>
        <c:firstSliceAng val="0"/>
      </c:pieChart>
    </c:plotArea>
    <c:legend>
      <c:legendPos val="r"/>
      <c:layout>
        <c:manualLayout>
          <c:xMode val="edge"/>
          <c:yMode val="edge"/>
          <c:x val="0.6459706911636045"/>
          <c:y val="0.29842957130358705"/>
          <c:w val="0.30125153105861768"/>
          <c:h val="0.64827938174394861"/>
        </c:manualLayout>
      </c:layout>
      <c:overlay val="0"/>
      <c:txPr>
        <a:bodyPr/>
        <a:lstStyle/>
        <a:p>
          <a:pPr rtl="0">
            <a:defRPr/>
          </a:pPr>
          <a:endParaRPr lang="en-US"/>
        </a:p>
      </c:txPr>
    </c:legend>
    <c:plotVisOnly val="1"/>
    <c:dispBlanksAs val="gap"/>
    <c:showDLblsOverMax val="0"/>
  </c:chart>
  <c:txPr>
    <a:bodyPr/>
    <a:lstStyle/>
    <a:p>
      <a:pPr>
        <a:defRPr sz="1100" baseline="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600" i="1"/>
              <a:t> </a:t>
            </a:r>
            <a:r>
              <a:rPr lang="en-US" sz="1800"/>
              <a:t>Total Recognized Partners</a:t>
            </a:r>
          </a:p>
          <a:p>
            <a:pPr>
              <a:defRPr sz="1400"/>
            </a:pPr>
            <a:r>
              <a:rPr lang="en-US" sz="1800"/>
              <a:t>(Cumulative by Fiscal Year)</a:t>
            </a:r>
          </a:p>
        </c:rich>
      </c:tx>
      <c:layout>
        <c:manualLayout>
          <c:xMode val="edge"/>
          <c:yMode val="edge"/>
          <c:x val="0.16078289136350352"/>
          <c:y val="1.84215259805811E-2"/>
        </c:manualLayout>
      </c:layout>
      <c:overlay val="0"/>
    </c:title>
    <c:autoTitleDeleted val="0"/>
    <c:plotArea>
      <c:layout>
        <c:manualLayout>
          <c:layoutTarget val="inner"/>
          <c:xMode val="edge"/>
          <c:yMode val="edge"/>
          <c:x val="2.3361874710279795E-2"/>
          <c:y val="0.25696777486147565"/>
          <c:w val="0.9674784385553894"/>
          <c:h val="0.57458253033056184"/>
        </c:manualLayout>
      </c:layout>
      <c:barChart>
        <c:barDir val="col"/>
        <c:grouping val="clustered"/>
        <c:varyColors val="0"/>
        <c:ser>
          <c:idx val="0"/>
          <c:order val="0"/>
          <c:tx>
            <c:strRef>
              <c:f>Partners!$B$237</c:f>
              <c:strCache>
                <c:ptCount val="1"/>
                <c:pt idx="0">
                  <c:v>Cumulative number of partners</c:v>
                </c:pt>
              </c:strCache>
            </c:strRef>
          </c:tx>
          <c:invertIfNegative val="0"/>
          <c:dPt>
            <c:idx val="1"/>
            <c:invertIfNegative val="0"/>
            <c:bubble3D val="0"/>
            <c:spPr>
              <a:solidFill>
                <a:srgbClr val="F47F26"/>
              </a:solidFill>
            </c:spPr>
          </c:dPt>
          <c:dPt>
            <c:idx val="2"/>
            <c:invertIfNegative val="0"/>
            <c:bubble3D val="0"/>
            <c:spPr>
              <a:solidFill>
                <a:srgbClr val="779042"/>
              </a:solidFill>
            </c:spPr>
          </c:dPt>
          <c:dPt>
            <c:idx val="3"/>
            <c:invertIfNegative val="0"/>
            <c:bubble3D val="0"/>
            <c:spPr>
              <a:solidFill>
                <a:srgbClr val="FDBA16"/>
              </a:solidFill>
            </c:spPr>
          </c:dPt>
          <c:dPt>
            <c:idx val="4"/>
            <c:invertIfNegative val="0"/>
            <c:bubble3D val="0"/>
            <c:spPr>
              <a:solidFill>
                <a:srgbClr val="6ECCDD"/>
              </a:solidFill>
            </c:spPr>
          </c:dPt>
          <c:dLbls>
            <c:dLbl>
              <c:idx val="3"/>
              <c:layout>
                <c:manualLayout>
                  <c:x val="0"/>
                  <c:y val="1.3888888888888888E-2"/>
                </c:manualLayout>
              </c:layout>
              <c:showLegendKey val="0"/>
              <c:showVal val="1"/>
              <c:showCatName val="0"/>
              <c:showSerName val="0"/>
              <c:showPercent val="0"/>
              <c:showBubbleSize val="0"/>
            </c:dLbl>
            <c:dLbl>
              <c:idx val="4"/>
              <c:layout>
                <c:manualLayout>
                  <c:x val="2.7777777777777779E-3"/>
                  <c:y val="1.3888888888888888E-2"/>
                </c:manualLayout>
              </c:layout>
              <c:showLegendKey val="0"/>
              <c:showVal val="1"/>
              <c:showCatName val="0"/>
              <c:showSerName val="0"/>
              <c:showPercent val="0"/>
              <c:showBubbleSize val="0"/>
            </c:dLbl>
            <c:txPr>
              <a:bodyPr/>
              <a:lstStyle/>
              <a:p>
                <a:pPr>
                  <a:defRPr sz="1400" b="1"/>
                </a:pPr>
                <a:endParaRPr lang="en-US"/>
              </a:p>
            </c:txPr>
            <c:showLegendKey val="0"/>
            <c:showVal val="1"/>
            <c:showCatName val="0"/>
            <c:showSerName val="0"/>
            <c:showPercent val="0"/>
            <c:showBubbleSize val="0"/>
            <c:showLeaderLines val="0"/>
          </c:dLbls>
          <c:cat>
            <c:strRef>
              <c:f>Partners!$C$238:$C$242</c:f>
              <c:strCache>
                <c:ptCount val="5"/>
                <c:pt idx="0">
                  <c:v>2011-2012</c:v>
                </c:pt>
                <c:pt idx="1">
                  <c:v>2012-2013</c:v>
                </c:pt>
                <c:pt idx="2">
                  <c:v>2013-2014</c:v>
                </c:pt>
                <c:pt idx="3">
                  <c:v>2014-2015 </c:v>
                </c:pt>
                <c:pt idx="4">
                  <c:v>2015-2016</c:v>
                </c:pt>
              </c:strCache>
            </c:strRef>
          </c:cat>
          <c:val>
            <c:numRef>
              <c:f>Partners!$B$238:$B$242</c:f>
              <c:numCache>
                <c:formatCode>0</c:formatCode>
                <c:ptCount val="5"/>
                <c:pt idx="0">
                  <c:v>1</c:v>
                </c:pt>
                <c:pt idx="1">
                  <c:v>6</c:v>
                </c:pt>
                <c:pt idx="2">
                  <c:v>51</c:v>
                </c:pt>
                <c:pt idx="3">
                  <c:v>124</c:v>
                </c:pt>
                <c:pt idx="4">
                  <c:v>175</c:v>
                </c:pt>
              </c:numCache>
            </c:numRef>
          </c:val>
        </c:ser>
        <c:dLbls>
          <c:showLegendKey val="0"/>
          <c:showVal val="0"/>
          <c:showCatName val="0"/>
          <c:showSerName val="0"/>
          <c:showPercent val="0"/>
          <c:showBubbleSize val="0"/>
        </c:dLbls>
        <c:gapWidth val="150"/>
        <c:axId val="218652032"/>
        <c:axId val="218666112"/>
      </c:barChart>
      <c:catAx>
        <c:axId val="218652032"/>
        <c:scaling>
          <c:orientation val="minMax"/>
        </c:scaling>
        <c:delete val="0"/>
        <c:axPos val="b"/>
        <c:majorTickMark val="out"/>
        <c:minorTickMark val="none"/>
        <c:tickLblPos val="nextTo"/>
        <c:txPr>
          <a:bodyPr/>
          <a:lstStyle/>
          <a:p>
            <a:pPr>
              <a:defRPr sz="1100"/>
            </a:pPr>
            <a:endParaRPr lang="en-US"/>
          </a:p>
        </c:txPr>
        <c:crossAx val="218666112"/>
        <c:crosses val="autoZero"/>
        <c:auto val="1"/>
        <c:lblAlgn val="ctr"/>
        <c:lblOffset val="100"/>
        <c:noMultiLvlLbl val="0"/>
      </c:catAx>
      <c:valAx>
        <c:axId val="218666112"/>
        <c:scaling>
          <c:orientation val="minMax"/>
        </c:scaling>
        <c:delete val="0"/>
        <c:axPos val="l"/>
        <c:majorGridlines>
          <c:spPr>
            <a:ln>
              <a:noFill/>
            </a:ln>
          </c:spPr>
        </c:majorGridlines>
        <c:numFmt formatCode="0" sourceLinked="1"/>
        <c:majorTickMark val="none"/>
        <c:minorTickMark val="none"/>
        <c:tickLblPos val="none"/>
        <c:spPr>
          <a:ln>
            <a:noFill/>
          </a:ln>
        </c:spPr>
        <c:txPr>
          <a:bodyPr/>
          <a:lstStyle/>
          <a:p>
            <a:pPr>
              <a:defRPr sz="1200"/>
            </a:pPr>
            <a:endParaRPr lang="en-US"/>
          </a:p>
        </c:txPr>
        <c:crossAx val="218652032"/>
        <c:crosses val="autoZero"/>
        <c:crossBetween val="between"/>
        <c:majorUnit val="50"/>
      </c:valAx>
    </c:plotArea>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Partners by Sector</a:t>
            </a:r>
          </a:p>
        </c:rich>
      </c:tx>
      <c:layout/>
      <c:overlay val="0"/>
    </c:title>
    <c:autoTitleDeleted val="0"/>
    <c:plotArea>
      <c:layout/>
      <c:pieChart>
        <c:varyColors val="1"/>
        <c:ser>
          <c:idx val="0"/>
          <c:order val="0"/>
          <c:tx>
            <c:strRef>
              <c:f>Partners!$B$197</c:f>
              <c:strCache>
                <c:ptCount val="1"/>
                <c:pt idx="0">
                  <c:v>Number of Partners</c:v>
                </c:pt>
              </c:strCache>
            </c:strRef>
          </c:tx>
          <c:dPt>
            <c:idx val="0"/>
            <c:bubble3D val="0"/>
            <c:spPr>
              <a:solidFill>
                <a:srgbClr val="779042"/>
              </a:solidFill>
            </c:spPr>
          </c:dPt>
          <c:dPt>
            <c:idx val="1"/>
            <c:bubble3D val="0"/>
            <c:spPr>
              <a:solidFill>
                <a:srgbClr val="6ECCDD"/>
              </a:solidFill>
            </c:spPr>
          </c:dPt>
          <c:dPt>
            <c:idx val="2"/>
            <c:bubble3D val="0"/>
            <c:spPr>
              <a:solidFill>
                <a:srgbClr val="F47F26"/>
              </a:solidFill>
            </c:spPr>
          </c:dPt>
          <c:dPt>
            <c:idx val="3"/>
            <c:bubble3D val="0"/>
            <c:spPr>
              <a:solidFill>
                <a:srgbClr val="00A9C5"/>
              </a:solidFill>
            </c:spPr>
          </c:dPt>
          <c:dLbls>
            <c:dLbl>
              <c:idx val="0"/>
              <c:layout>
                <c:manualLayout>
                  <c:x val="1.3888888888888888E-2"/>
                  <c:y val="-4.2437781360066642E-17"/>
                </c:manualLayout>
              </c:layout>
              <c:dLblPos val="bestFit"/>
              <c:showLegendKey val="0"/>
              <c:showVal val="0"/>
              <c:showCatName val="0"/>
              <c:showSerName val="0"/>
              <c:showPercent val="1"/>
              <c:showBubbleSize val="0"/>
            </c:dLbl>
            <c:dLbl>
              <c:idx val="1"/>
              <c:layout>
                <c:manualLayout>
                  <c:x val="1.3888888888888888E-2"/>
                  <c:y val="2.3148148148148147E-2"/>
                </c:manualLayout>
              </c:layout>
              <c:dLblPos val="bestFit"/>
              <c:showLegendKey val="0"/>
              <c:showVal val="0"/>
              <c:showCatName val="0"/>
              <c:showSerName val="0"/>
              <c:showPercent val="1"/>
              <c:showBubbleSize val="0"/>
            </c:dLbl>
            <c:dLbl>
              <c:idx val="2"/>
              <c:layout>
                <c:manualLayout>
                  <c:x val="-2.5000000000000001E-2"/>
                  <c:y val="-9.2592592592592587E-3"/>
                </c:manualLayout>
              </c:layout>
              <c:dLblPos val="bestFit"/>
              <c:showLegendKey val="0"/>
              <c:showVal val="0"/>
              <c:showCatName val="0"/>
              <c:showSerName val="0"/>
              <c:showPercent val="1"/>
              <c:showBubbleSize val="0"/>
            </c:dLbl>
            <c:dLbl>
              <c:idx val="3"/>
              <c:layout>
                <c:manualLayout>
                  <c:x val="-1.6666666666666666E-2"/>
                  <c:y val="-4.6296296296296294E-2"/>
                </c:manualLayout>
              </c:layout>
              <c:dLblPos val="bestFit"/>
              <c:showLegendKey val="0"/>
              <c:showVal val="0"/>
              <c:showCatName val="0"/>
              <c:showSerName val="0"/>
              <c:showPercent val="1"/>
              <c:showBubbleSize val="0"/>
            </c:dLbl>
            <c:numFmt formatCode="0%" sourceLinked="0"/>
            <c:txPr>
              <a:bodyPr/>
              <a:lstStyle/>
              <a:p>
                <a:pPr>
                  <a:defRPr sz="1200" b="1"/>
                </a:pPr>
                <a:endParaRPr lang="en-US"/>
              </a:p>
            </c:txPr>
            <c:dLblPos val="outEnd"/>
            <c:showLegendKey val="0"/>
            <c:showVal val="0"/>
            <c:showCatName val="0"/>
            <c:showSerName val="0"/>
            <c:showPercent val="1"/>
            <c:showBubbleSize val="0"/>
            <c:showLeaderLines val="1"/>
          </c:dLbls>
          <c:cat>
            <c:strRef>
              <c:f>Partners!$C$198:$C$201</c:f>
              <c:strCache>
                <c:ptCount val="4"/>
                <c:pt idx="0">
                  <c:v> Businesses &amp; Media</c:v>
                </c:pt>
                <c:pt idx="1">
                  <c:v> Cities &amp; Government Agencies</c:v>
                </c:pt>
                <c:pt idx="2">
                  <c:v> Community &amp; Faith-Based Organizations</c:v>
                </c:pt>
                <c:pt idx="3">
                  <c:v> Schools &amp; Education</c:v>
                </c:pt>
              </c:strCache>
            </c:strRef>
          </c:cat>
          <c:val>
            <c:numRef>
              <c:f>Partners!$B$198:$B$201</c:f>
              <c:numCache>
                <c:formatCode>0</c:formatCode>
                <c:ptCount val="4"/>
                <c:pt idx="0">
                  <c:v>34</c:v>
                </c:pt>
                <c:pt idx="1">
                  <c:v>13</c:v>
                </c:pt>
                <c:pt idx="2">
                  <c:v>92</c:v>
                </c:pt>
                <c:pt idx="3">
                  <c:v>36</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6459706911636045"/>
          <c:y val="0.29842957130358705"/>
          <c:w val="0.32902930883639547"/>
          <c:h val="0.64827938174394861"/>
        </c:manualLayout>
      </c:layout>
      <c:overlay val="0"/>
      <c:txPr>
        <a:bodyPr/>
        <a:lstStyle/>
        <a:p>
          <a:pPr rtl="0">
            <a:defRPr sz="1200"/>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i="1"/>
              <a:t>Live Well San Diego </a:t>
            </a:r>
            <a:r>
              <a:rPr lang="en-US"/>
              <a:t>Partners </a:t>
            </a:r>
          </a:p>
          <a:p>
            <a:pPr>
              <a:defRPr/>
            </a:pPr>
            <a:r>
              <a:rPr lang="en-US"/>
              <a:t>by Sector through</a:t>
            </a:r>
            <a:r>
              <a:rPr lang="en-US" baseline="0"/>
              <a:t> Present</a:t>
            </a:r>
            <a:endParaRPr lang="en-US"/>
          </a:p>
        </c:rich>
      </c:tx>
      <c:layout/>
      <c:overlay val="0"/>
    </c:title>
    <c:autoTitleDeleted val="0"/>
    <c:plotArea>
      <c:layout/>
      <c:pieChart>
        <c:varyColors val="1"/>
        <c:dLbls>
          <c:showLegendKey val="0"/>
          <c:showVal val="0"/>
          <c:showCatName val="0"/>
          <c:showSerName val="0"/>
          <c:showPercent val="0"/>
          <c:showBubbleSize val="0"/>
          <c:showLeaderLines val="0"/>
        </c:dLbls>
        <c:firstSliceAng val="0"/>
      </c:pieChart>
    </c:plotArea>
    <c:legend>
      <c:legendPos val="r"/>
      <c:layout>
        <c:manualLayout>
          <c:xMode val="edge"/>
          <c:yMode val="edge"/>
          <c:x val="0.6459706911636045"/>
          <c:y val="0.29842957130358705"/>
          <c:w val="0.30125153105861768"/>
          <c:h val="0.64827938174394861"/>
        </c:manualLayout>
      </c:layout>
      <c:overlay val="0"/>
      <c:txPr>
        <a:bodyPr/>
        <a:lstStyle/>
        <a:p>
          <a:pPr rtl="0">
            <a:defRPr sz="1100"/>
          </a:pPr>
          <a:endParaRPr lang="en-US"/>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i="1"/>
              <a:t>Live Well San Diego </a:t>
            </a:r>
            <a:r>
              <a:rPr lang="en-US"/>
              <a:t>Partners </a:t>
            </a:r>
          </a:p>
          <a:p>
            <a:pPr>
              <a:defRPr/>
            </a:pPr>
            <a:r>
              <a:rPr lang="en-US"/>
              <a:t>by Sector through</a:t>
            </a:r>
            <a:r>
              <a:rPr lang="en-US" baseline="0"/>
              <a:t> Present</a:t>
            </a:r>
            <a:endParaRPr lang="en-US"/>
          </a:p>
        </c:rich>
      </c:tx>
      <c:layout/>
      <c:overlay val="0"/>
    </c:title>
    <c:autoTitleDeleted val="0"/>
    <c:plotArea>
      <c:layout/>
      <c:pieChart>
        <c:varyColors val="1"/>
        <c:dLbls>
          <c:showLegendKey val="0"/>
          <c:showVal val="0"/>
          <c:showCatName val="0"/>
          <c:showSerName val="0"/>
          <c:showPercent val="0"/>
          <c:showBubbleSize val="0"/>
          <c:showLeaderLines val="0"/>
        </c:dLbls>
        <c:firstSliceAng val="0"/>
      </c:pieChart>
    </c:plotArea>
    <c:legend>
      <c:legendPos val="r"/>
      <c:layout>
        <c:manualLayout>
          <c:xMode val="edge"/>
          <c:yMode val="edge"/>
          <c:x val="0.66263735783027122"/>
          <c:y val="0.30703175006350014"/>
          <c:w val="0.31791819772528435"/>
          <c:h val="0.64827938174394861"/>
        </c:manualLayout>
      </c:layout>
      <c:overlay val="0"/>
      <c:txPr>
        <a:bodyPr/>
        <a:lstStyle/>
        <a:p>
          <a:pPr rtl="0">
            <a:defRPr sz="1200"/>
          </a:pPr>
          <a:endParaRPr lang="en-US"/>
        </a:p>
      </c:txPr>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i="1"/>
              <a:t>Live Well San Diego </a:t>
            </a:r>
            <a:r>
              <a:rPr lang="en-US"/>
              <a:t>Partners </a:t>
            </a:r>
          </a:p>
          <a:p>
            <a:pPr>
              <a:defRPr/>
            </a:pPr>
            <a:r>
              <a:rPr lang="en-US"/>
              <a:t>by Sector through</a:t>
            </a:r>
            <a:r>
              <a:rPr lang="en-US" baseline="0"/>
              <a:t> Present</a:t>
            </a:r>
            <a:endParaRPr lang="en-US"/>
          </a:p>
        </c:rich>
      </c:tx>
      <c:layout/>
      <c:overlay val="0"/>
    </c:title>
    <c:autoTitleDeleted val="0"/>
    <c:plotArea>
      <c:layout/>
      <c:pieChart>
        <c:varyColors val="1"/>
        <c:dLbls>
          <c:showLegendKey val="0"/>
          <c:showVal val="0"/>
          <c:showCatName val="0"/>
          <c:showSerName val="0"/>
          <c:showPercent val="0"/>
          <c:showBubbleSize val="0"/>
          <c:showLeaderLines val="0"/>
        </c:dLbls>
        <c:firstSliceAng val="0"/>
      </c:pieChart>
    </c:plotArea>
    <c:legend>
      <c:legendPos val="r"/>
      <c:layout>
        <c:manualLayout>
          <c:xMode val="edge"/>
          <c:yMode val="edge"/>
          <c:x val="0.64874846894138227"/>
          <c:y val="0.31133282533231732"/>
          <c:w val="0.31791819772528435"/>
          <c:h val="0.64827938174394861"/>
        </c:manualLayout>
      </c:layout>
      <c:overlay val="0"/>
      <c:txPr>
        <a:bodyPr/>
        <a:lstStyle/>
        <a:p>
          <a:pPr rtl="0">
            <a:defRPr sz="1200"/>
          </a:pPr>
          <a:endParaRPr lang="en-US"/>
        </a:p>
      </c:txPr>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i="1"/>
              <a:t>Live Well San Diego </a:t>
            </a:r>
            <a:r>
              <a:rPr lang="en-US"/>
              <a:t>Partners </a:t>
            </a:r>
          </a:p>
          <a:p>
            <a:pPr>
              <a:defRPr/>
            </a:pPr>
            <a:r>
              <a:rPr lang="en-US"/>
              <a:t>by Sector through</a:t>
            </a:r>
            <a:r>
              <a:rPr lang="en-US" baseline="0"/>
              <a:t> Present</a:t>
            </a:r>
            <a:endParaRPr lang="en-US"/>
          </a:p>
        </c:rich>
      </c:tx>
      <c:layout/>
      <c:overlay val="0"/>
    </c:title>
    <c:autoTitleDeleted val="0"/>
    <c:plotArea>
      <c:layout/>
      <c:pieChart>
        <c:varyColors val="1"/>
        <c:dLbls>
          <c:showLegendKey val="0"/>
          <c:showVal val="0"/>
          <c:showCatName val="0"/>
          <c:showSerName val="0"/>
          <c:showPercent val="0"/>
          <c:showBubbleSize val="0"/>
          <c:showLeaderLines val="0"/>
        </c:dLbls>
        <c:firstSliceAng val="0"/>
      </c:pieChart>
    </c:plotArea>
    <c:legend>
      <c:legendPos val="r"/>
      <c:layout>
        <c:manualLayout>
          <c:xMode val="edge"/>
          <c:yMode val="edge"/>
          <c:x val="0.6459706911636045"/>
          <c:y val="0.35172059944119888"/>
          <c:w val="0.35402930883639544"/>
          <c:h val="0.64827938174394861"/>
        </c:manualLayout>
      </c:layout>
      <c:overlay val="0"/>
      <c:txPr>
        <a:bodyPr/>
        <a:lstStyle/>
        <a:p>
          <a:pPr rtl="0">
            <a:defRPr sz="1200"/>
          </a:pPr>
          <a:endParaRPr lang="en-US"/>
        </a:p>
      </c:txPr>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Live Well San Diego Partners </a:t>
            </a:r>
          </a:p>
          <a:p>
            <a:pPr>
              <a:defRPr/>
            </a:pPr>
            <a:r>
              <a:rPr lang="en-US"/>
              <a:t>by Sector through Present</a:t>
            </a:r>
          </a:p>
        </c:rich>
      </c:tx>
      <c:layout/>
      <c:overlay val="0"/>
    </c:title>
    <c:autoTitleDeleted val="0"/>
    <c:plotArea>
      <c:layout/>
      <c:pieChart>
        <c:varyColors val="1"/>
        <c:dLbls>
          <c:showLegendKey val="0"/>
          <c:showVal val="0"/>
          <c:showCatName val="0"/>
          <c:showSerName val="0"/>
          <c:showPercent val="0"/>
          <c:showBubbleSize val="0"/>
          <c:showLeaderLines val="0"/>
        </c:dLbls>
        <c:firstSliceAng val="0"/>
      </c:pieChart>
    </c:plotArea>
    <c:legend>
      <c:legendPos val="r"/>
      <c:layout>
        <c:manualLayout>
          <c:xMode val="edge"/>
          <c:yMode val="edge"/>
          <c:x val="0.6459706911636045"/>
          <c:y val="0.29842957130358705"/>
          <c:w val="0.30125153105861768"/>
          <c:h val="0.64827938174394861"/>
        </c:manualLayout>
      </c:layout>
      <c:overlay val="0"/>
      <c:txPr>
        <a:bodyPr/>
        <a:lstStyle/>
        <a:p>
          <a:pPr rtl="0">
            <a:defRPr sz="1100"/>
          </a:pPr>
          <a:endParaRPr lang="en-US"/>
        </a:p>
      </c:txPr>
    </c:legend>
    <c:plotVisOnly val="1"/>
    <c:dispBlanksAs val="gap"/>
    <c:showDLblsOverMax val="0"/>
  </c:chart>
  <c:txPr>
    <a:bodyPr/>
    <a:lstStyle/>
    <a:p>
      <a:pPr>
        <a:defRPr sz="960" baseline="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Live Well San Diego Partners </a:t>
            </a:r>
          </a:p>
          <a:p>
            <a:pPr>
              <a:defRPr/>
            </a:pPr>
            <a:r>
              <a:rPr lang="en-US"/>
              <a:t>by Sector through Present</a:t>
            </a:r>
          </a:p>
        </c:rich>
      </c:tx>
      <c:layout/>
      <c:overlay val="0"/>
    </c:title>
    <c:autoTitleDeleted val="0"/>
    <c:plotArea>
      <c:layout/>
      <c:pieChart>
        <c:varyColors val="1"/>
        <c:dLbls>
          <c:showLegendKey val="0"/>
          <c:showVal val="0"/>
          <c:showCatName val="0"/>
          <c:showSerName val="0"/>
          <c:showPercent val="0"/>
          <c:showBubbleSize val="0"/>
          <c:showLeaderLines val="0"/>
        </c:dLbls>
        <c:firstSliceAng val="0"/>
      </c:pieChart>
    </c:plotArea>
    <c:legend>
      <c:legendPos val="r"/>
      <c:layout>
        <c:manualLayout>
          <c:xMode val="edge"/>
          <c:yMode val="edge"/>
          <c:x val="0.6459706911636045"/>
          <c:y val="0.3030592009332167"/>
          <c:w val="0.30125153105861768"/>
          <c:h val="0.64827938174394861"/>
        </c:manualLayout>
      </c:layout>
      <c:overlay val="0"/>
      <c:txPr>
        <a:bodyPr/>
        <a:lstStyle/>
        <a:p>
          <a:pPr rtl="0">
            <a:defRPr/>
          </a:pPr>
          <a:endParaRPr lang="en-US"/>
        </a:p>
      </c:txPr>
    </c:legend>
    <c:plotVisOnly val="1"/>
    <c:dispBlanksAs val="gap"/>
    <c:showDLblsOverMax val="0"/>
  </c:chart>
  <c:txPr>
    <a:bodyPr/>
    <a:lstStyle/>
    <a:p>
      <a:pPr>
        <a:defRPr sz="1100" baseline="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Live Well San Diego Partners </a:t>
            </a:r>
          </a:p>
          <a:p>
            <a:pPr>
              <a:defRPr/>
            </a:pPr>
            <a:r>
              <a:rPr lang="en-US"/>
              <a:t>by Sector through Present</a:t>
            </a:r>
          </a:p>
        </c:rich>
      </c:tx>
      <c:layout/>
      <c:overlay val="0"/>
    </c:title>
    <c:autoTitleDeleted val="0"/>
    <c:plotArea>
      <c:layout/>
      <c:pieChart>
        <c:varyColors val="1"/>
        <c:dLbls>
          <c:showLegendKey val="0"/>
          <c:showVal val="0"/>
          <c:showCatName val="0"/>
          <c:showSerName val="0"/>
          <c:showPercent val="0"/>
          <c:showBubbleSize val="0"/>
          <c:showLeaderLines val="0"/>
        </c:dLbls>
        <c:firstSliceAng val="0"/>
      </c:pieChart>
    </c:plotArea>
    <c:legend>
      <c:legendPos val="r"/>
      <c:layout>
        <c:manualLayout>
          <c:xMode val="edge"/>
          <c:yMode val="edge"/>
          <c:x val="0.6459706911636045"/>
          <c:y val="0.29842957130358705"/>
          <c:w val="0.30125153105861768"/>
          <c:h val="0.64827938174394861"/>
        </c:manualLayout>
      </c:layout>
      <c:overlay val="0"/>
      <c:txPr>
        <a:bodyPr/>
        <a:lstStyle/>
        <a:p>
          <a:pPr rtl="0">
            <a:defRPr/>
          </a:pPr>
          <a:endParaRPr lang="en-US"/>
        </a:p>
      </c:txPr>
    </c:legend>
    <c:plotVisOnly val="1"/>
    <c:dispBlanksAs val="gap"/>
    <c:showDLblsOverMax val="0"/>
  </c:chart>
  <c:txPr>
    <a:bodyPr/>
    <a:lstStyle/>
    <a:p>
      <a:pPr>
        <a:defRPr sz="1100" baseline="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Live Well San Diego Partners </a:t>
            </a:r>
          </a:p>
          <a:p>
            <a:pPr>
              <a:defRPr/>
            </a:pPr>
            <a:r>
              <a:rPr lang="en-US"/>
              <a:t>by Sector through Present</a:t>
            </a:r>
          </a:p>
        </c:rich>
      </c:tx>
      <c:layout/>
      <c:overlay val="0"/>
    </c:title>
    <c:autoTitleDeleted val="0"/>
    <c:plotArea>
      <c:layout/>
      <c:pieChart>
        <c:varyColors val="1"/>
        <c:dLbls>
          <c:showLegendKey val="0"/>
          <c:showVal val="0"/>
          <c:showCatName val="0"/>
          <c:showSerName val="0"/>
          <c:showPercent val="0"/>
          <c:showBubbleSize val="0"/>
          <c:showLeaderLines val="0"/>
        </c:dLbls>
        <c:firstSliceAng val="0"/>
      </c:pieChart>
    </c:plotArea>
    <c:legend>
      <c:legendPos val="r"/>
      <c:layout>
        <c:manualLayout>
          <c:xMode val="edge"/>
          <c:yMode val="edge"/>
          <c:x val="0.656557913792162"/>
          <c:y val="0.33083697871099443"/>
          <c:w val="0.30125153105861768"/>
          <c:h val="0.64827938174394861"/>
        </c:manualLayout>
      </c:layout>
      <c:overlay val="0"/>
      <c:txPr>
        <a:bodyPr/>
        <a:lstStyle/>
        <a:p>
          <a:pPr rtl="0">
            <a:defRPr/>
          </a:pPr>
          <a:endParaRPr lang="en-US"/>
        </a:p>
      </c:txPr>
    </c:legend>
    <c:plotVisOnly val="1"/>
    <c:dispBlanksAs val="gap"/>
    <c:showDLblsOverMax val="0"/>
  </c:chart>
  <c:txPr>
    <a:bodyPr/>
    <a:lstStyle/>
    <a:p>
      <a:pPr>
        <a:defRPr sz="1100" baseline="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CDF582-09F7-4EC8-9409-D230CEBA2F0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77D0844-8273-4F2F-9BF7-CE90AA6E1FFB}">
      <dgm:prSet phldrT="[Text]"/>
      <dgm:spPr>
        <a:solidFill>
          <a:schemeClr val="accent6"/>
        </a:solidFill>
      </dgm:spPr>
      <dgm:t>
        <a:bodyPr/>
        <a:lstStyle/>
        <a:p>
          <a:r>
            <a:rPr lang="en-US" dirty="0" smtClean="0"/>
            <a:t>Simplicity</a:t>
          </a:r>
          <a:endParaRPr lang="en-US" dirty="0"/>
        </a:p>
      </dgm:t>
    </dgm:pt>
    <dgm:pt modelId="{C91AE634-F18B-4948-AE44-62324CC5682B}" type="parTrans" cxnId="{4FC5E3FF-9FDA-4525-9F37-C426F5002E7A}">
      <dgm:prSet/>
      <dgm:spPr/>
      <dgm:t>
        <a:bodyPr/>
        <a:lstStyle/>
        <a:p>
          <a:endParaRPr lang="en-US"/>
        </a:p>
      </dgm:t>
    </dgm:pt>
    <dgm:pt modelId="{1ACF6916-852A-4CB6-BE32-1C938CA5EBB5}" type="sibTrans" cxnId="{4FC5E3FF-9FDA-4525-9F37-C426F5002E7A}">
      <dgm:prSet/>
      <dgm:spPr/>
      <dgm:t>
        <a:bodyPr/>
        <a:lstStyle/>
        <a:p>
          <a:endParaRPr lang="en-US"/>
        </a:p>
      </dgm:t>
    </dgm:pt>
    <dgm:pt modelId="{4A574408-7DF7-43D0-9C45-5CDA60F17C86}">
      <dgm:prSet phldrT="[Text]"/>
      <dgm:spPr/>
      <dgm:t>
        <a:bodyPr/>
        <a:lstStyle/>
        <a:p>
          <a:r>
            <a:rPr lang="en-US" dirty="0" smtClean="0"/>
            <a:t>Explain the what, why and </a:t>
          </a:r>
          <a:r>
            <a:rPr lang="en-US" dirty="0" smtClean="0"/>
            <a:t>impact</a:t>
          </a:r>
          <a:endParaRPr lang="en-US" dirty="0"/>
        </a:p>
      </dgm:t>
    </dgm:pt>
    <dgm:pt modelId="{40907D82-3A3F-4543-9BDD-288A8B0C3318}" type="parTrans" cxnId="{3C16E69C-80AF-4573-8FE7-574CDE62B50F}">
      <dgm:prSet/>
      <dgm:spPr/>
      <dgm:t>
        <a:bodyPr/>
        <a:lstStyle/>
        <a:p>
          <a:endParaRPr lang="en-US"/>
        </a:p>
      </dgm:t>
    </dgm:pt>
    <dgm:pt modelId="{E6FD475D-6AF6-442F-89D7-2011800B15DF}" type="sibTrans" cxnId="{3C16E69C-80AF-4573-8FE7-574CDE62B50F}">
      <dgm:prSet/>
      <dgm:spPr/>
      <dgm:t>
        <a:bodyPr/>
        <a:lstStyle/>
        <a:p>
          <a:endParaRPr lang="en-US"/>
        </a:p>
      </dgm:t>
    </dgm:pt>
    <dgm:pt modelId="{2119E831-6707-4246-B995-26486A971E04}">
      <dgm:prSet phldrT="[Text]"/>
      <dgm:spPr>
        <a:solidFill>
          <a:schemeClr val="accent1"/>
        </a:solidFill>
      </dgm:spPr>
      <dgm:t>
        <a:bodyPr/>
        <a:lstStyle/>
        <a:p>
          <a:r>
            <a:rPr lang="en-US" dirty="0" smtClean="0"/>
            <a:t>Relevance</a:t>
          </a:r>
          <a:endParaRPr lang="en-US" dirty="0"/>
        </a:p>
      </dgm:t>
    </dgm:pt>
    <dgm:pt modelId="{404C96ED-A8C5-49F1-840B-21C79A819581}" type="parTrans" cxnId="{71C4EC4B-D0A9-4588-BD0E-66F8A1E13F20}">
      <dgm:prSet/>
      <dgm:spPr/>
      <dgm:t>
        <a:bodyPr/>
        <a:lstStyle/>
        <a:p>
          <a:endParaRPr lang="en-US"/>
        </a:p>
      </dgm:t>
    </dgm:pt>
    <dgm:pt modelId="{5082BFC2-2E91-4387-A7BE-81E9E0AA52DA}" type="sibTrans" cxnId="{71C4EC4B-D0A9-4588-BD0E-66F8A1E13F20}">
      <dgm:prSet/>
      <dgm:spPr/>
      <dgm:t>
        <a:bodyPr/>
        <a:lstStyle/>
        <a:p>
          <a:endParaRPr lang="en-US"/>
        </a:p>
      </dgm:t>
    </dgm:pt>
    <dgm:pt modelId="{6CAB8137-2239-42F2-AAC8-EA0EEAC92152}">
      <dgm:prSet phldrT="[Text]"/>
      <dgm:spPr/>
      <dgm:t>
        <a:bodyPr/>
        <a:lstStyle/>
        <a:p>
          <a:r>
            <a:rPr lang="en-US" dirty="0" smtClean="0"/>
            <a:t>Strong </a:t>
          </a:r>
          <a:r>
            <a:rPr lang="en-US" dirty="0" smtClean="0"/>
            <a:t>data presentations </a:t>
          </a:r>
          <a:r>
            <a:rPr lang="en-US" dirty="0" smtClean="0"/>
            <a:t>align with </a:t>
          </a:r>
          <a:r>
            <a:rPr lang="en-US" dirty="0" smtClean="0"/>
            <a:t>the needs of the community they are about</a:t>
          </a:r>
          <a:endParaRPr lang="en-US" dirty="0"/>
        </a:p>
      </dgm:t>
    </dgm:pt>
    <dgm:pt modelId="{B7B0B945-6B71-4708-8595-A5F82B2112D0}" type="parTrans" cxnId="{8D8E51AF-40AB-41CA-8831-4692131A80A5}">
      <dgm:prSet/>
      <dgm:spPr/>
      <dgm:t>
        <a:bodyPr/>
        <a:lstStyle/>
        <a:p>
          <a:endParaRPr lang="en-US"/>
        </a:p>
      </dgm:t>
    </dgm:pt>
    <dgm:pt modelId="{C6CE9BC4-51B2-4A4F-9505-54D946C03440}" type="sibTrans" cxnId="{8D8E51AF-40AB-41CA-8831-4692131A80A5}">
      <dgm:prSet/>
      <dgm:spPr/>
      <dgm:t>
        <a:bodyPr/>
        <a:lstStyle/>
        <a:p>
          <a:endParaRPr lang="en-US"/>
        </a:p>
      </dgm:t>
    </dgm:pt>
    <dgm:pt modelId="{1FCBA788-819C-4E6B-9FA7-0D76F0EDDB16}">
      <dgm:prSet phldrT="[Text]"/>
      <dgm:spPr>
        <a:solidFill>
          <a:schemeClr val="tx2"/>
        </a:solidFill>
      </dgm:spPr>
      <dgm:t>
        <a:bodyPr/>
        <a:lstStyle/>
        <a:p>
          <a:r>
            <a:rPr lang="en-US" dirty="0" smtClean="0"/>
            <a:t>Consistency</a:t>
          </a:r>
          <a:endParaRPr lang="en-US" dirty="0"/>
        </a:p>
      </dgm:t>
    </dgm:pt>
    <dgm:pt modelId="{55F0EF9A-A512-47E6-BC61-330B227E0D2E}" type="parTrans" cxnId="{15AADAF4-D650-495A-B485-B299817FF0F1}">
      <dgm:prSet/>
      <dgm:spPr/>
      <dgm:t>
        <a:bodyPr/>
        <a:lstStyle/>
        <a:p>
          <a:endParaRPr lang="en-US"/>
        </a:p>
      </dgm:t>
    </dgm:pt>
    <dgm:pt modelId="{D3C084DB-99F3-42C0-B4C6-C5CFD8BB4EA6}" type="sibTrans" cxnId="{15AADAF4-D650-495A-B485-B299817FF0F1}">
      <dgm:prSet/>
      <dgm:spPr/>
      <dgm:t>
        <a:bodyPr/>
        <a:lstStyle/>
        <a:p>
          <a:endParaRPr lang="en-US"/>
        </a:p>
      </dgm:t>
    </dgm:pt>
    <dgm:pt modelId="{90C73597-550F-4CFD-986A-05363DDB9D4E}">
      <dgm:prSet phldrT="[Text]"/>
      <dgm:spPr/>
      <dgm:t>
        <a:bodyPr/>
        <a:lstStyle/>
        <a:p>
          <a:r>
            <a:rPr lang="en-US" dirty="0" smtClean="0"/>
            <a:t>The branding should match </a:t>
          </a:r>
          <a:r>
            <a:rPr lang="en-US" i="1" dirty="0" smtClean="0"/>
            <a:t>Live Well San Diego</a:t>
          </a:r>
          <a:endParaRPr lang="en-US" i="1" dirty="0"/>
        </a:p>
      </dgm:t>
    </dgm:pt>
    <dgm:pt modelId="{0446783F-3366-4238-B182-7A0C5ADB2DD5}" type="parTrans" cxnId="{E544B5B1-BB10-4A6C-AF63-53926D834256}">
      <dgm:prSet/>
      <dgm:spPr/>
      <dgm:t>
        <a:bodyPr/>
        <a:lstStyle/>
        <a:p>
          <a:endParaRPr lang="en-US"/>
        </a:p>
      </dgm:t>
    </dgm:pt>
    <dgm:pt modelId="{9489131C-D646-4DF0-A7A0-0560B67FA94B}" type="sibTrans" cxnId="{E544B5B1-BB10-4A6C-AF63-53926D834256}">
      <dgm:prSet/>
      <dgm:spPr/>
      <dgm:t>
        <a:bodyPr/>
        <a:lstStyle/>
        <a:p>
          <a:endParaRPr lang="en-US"/>
        </a:p>
      </dgm:t>
    </dgm:pt>
    <dgm:pt modelId="{128BA9AD-C685-4201-AAFD-88C8D8A60C4A}" type="pres">
      <dgm:prSet presAssocID="{4CCDF582-09F7-4EC8-9409-D230CEBA2F05}" presName="linear" presStyleCnt="0">
        <dgm:presLayoutVars>
          <dgm:animLvl val="lvl"/>
          <dgm:resizeHandles val="exact"/>
        </dgm:presLayoutVars>
      </dgm:prSet>
      <dgm:spPr/>
      <dgm:t>
        <a:bodyPr/>
        <a:lstStyle/>
        <a:p>
          <a:endParaRPr lang="en-US"/>
        </a:p>
      </dgm:t>
    </dgm:pt>
    <dgm:pt modelId="{3BEA9465-3237-43F0-8302-59F8BF963ACA}" type="pres">
      <dgm:prSet presAssocID="{277D0844-8273-4F2F-9BF7-CE90AA6E1FFB}" presName="parentText" presStyleLbl="node1" presStyleIdx="0" presStyleCnt="3">
        <dgm:presLayoutVars>
          <dgm:chMax val="0"/>
          <dgm:bulletEnabled val="1"/>
        </dgm:presLayoutVars>
      </dgm:prSet>
      <dgm:spPr/>
      <dgm:t>
        <a:bodyPr/>
        <a:lstStyle/>
        <a:p>
          <a:endParaRPr lang="en-US"/>
        </a:p>
      </dgm:t>
    </dgm:pt>
    <dgm:pt modelId="{8ADB59BE-F217-4D23-9F12-AA20D03381BA}" type="pres">
      <dgm:prSet presAssocID="{277D0844-8273-4F2F-9BF7-CE90AA6E1FFB}" presName="childText" presStyleLbl="revTx" presStyleIdx="0" presStyleCnt="3">
        <dgm:presLayoutVars>
          <dgm:bulletEnabled val="1"/>
        </dgm:presLayoutVars>
      </dgm:prSet>
      <dgm:spPr/>
      <dgm:t>
        <a:bodyPr/>
        <a:lstStyle/>
        <a:p>
          <a:endParaRPr lang="en-US"/>
        </a:p>
      </dgm:t>
    </dgm:pt>
    <dgm:pt modelId="{D19FA9B5-8846-47EF-A524-142D5866A9BD}" type="pres">
      <dgm:prSet presAssocID="{2119E831-6707-4246-B995-26486A971E04}" presName="parentText" presStyleLbl="node1" presStyleIdx="1" presStyleCnt="3">
        <dgm:presLayoutVars>
          <dgm:chMax val="0"/>
          <dgm:bulletEnabled val="1"/>
        </dgm:presLayoutVars>
      </dgm:prSet>
      <dgm:spPr/>
      <dgm:t>
        <a:bodyPr/>
        <a:lstStyle/>
        <a:p>
          <a:endParaRPr lang="en-US"/>
        </a:p>
      </dgm:t>
    </dgm:pt>
    <dgm:pt modelId="{CAA2255E-0F02-46AA-8306-16F5E1F21E64}" type="pres">
      <dgm:prSet presAssocID="{2119E831-6707-4246-B995-26486A971E04}" presName="childText" presStyleLbl="revTx" presStyleIdx="1" presStyleCnt="3">
        <dgm:presLayoutVars>
          <dgm:bulletEnabled val="1"/>
        </dgm:presLayoutVars>
      </dgm:prSet>
      <dgm:spPr/>
      <dgm:t>
        <a:bodyPr/>
        <a:lstStyle/>
        <a:p>
          <a:endParaRPr lang="en-US"/>
        </a:p>
      </dgm:t>
    </dgm:pt>
    <dgm:pt modelId="{A7A1BC06-90C7-46A4-BFAE-A501750EA02A}" type="pres">
      <dgm:prSet presAssocID="{1FCBA788-819C-4E6B-9FA7-0D76F0EDDB16}" presName="parentText" presStyleLbl="node1" presStyleIdx="2" presStyleCnt="3">
        <dgm:presLayoutVars>
          <dgm:chMax val="0"/>
          <dgm:bulletEnabled val="1"/>
        </dgm:presLayoutVars>
      </dgm:prSet>
      <dgm:spPr/>
      <dgm:t>
        <a:bodyPr/>
        <a:lstStyle/>
        <a:p>
          <a:endParaRPr lang="en-US"/>
        </a:p>
      </dgm:t>
    </dgm:pt>
    <dgm:pt modelId="{E0E39979-C565-449A-A4BF-8961E6ABB19C}" type="pres">
      <dgm:prSet presAssocID="{1FCBA788-819C-4E6B-9FA7-0D76F0EDDB16}" presName="childText" presStyleLbl="revTx" presStyleIdx="2" presStyleCnt="3">
        <dgm:presLayoutVars>
          <dgm:bulletEnabled val="1"/>
        </dgm:presLayoutVars>
      </dgm:prSet>
      <dgm:spPr/>
      <dgm:t>
        <a:bodyPr/>
        <a:lstStyle/>
        <a:p>
          <a:endParaRPr lang="en-US"/>
        </a:p>
      </dgm:t>
    </dgm:pt>
  </dgm:ptLst>
  <dgm:cxnLst>
    <dgm:cxn modelId="{3C16E69C-80AF-4573-8FE7-574CDE62B50F}" srcId="{277D0844-8273-4F2F-9BF7-CE90AA6E1FFB}" destId="{4A574408-7DF7-43D0-9C45-5CDA60F17C86}" srcOrd="0" destOrd="0" parTransId="{40907D82-3A3F-4543-9BDD-288A8B0C3318}" sibTransId="{E6FD475D-6AF6-442F-89D7-2011800B15DF}"/>
    <dgm:cxn modelId="{90939365-405D-4D65-B9A4-1AA2AD29F3DD}" type="presOf" srcId="{1FCBA788-819C-4E6B-9FA7-0D76F0EDDB16}" destId="{A7A1BC06-90C7-46A4-BFAE-A501750EA02A}" srcOrd="0" destOrd="0" presId="urn:microsoft.com/office/officeart/2005/8/layout/vList2"/>
    <dgm:cxn modelId="{8BF458B2-8873-48E7-9711-2BEF4E37935F}" type="presOf" srcId="{277D0844-8273-4F2F-9BF7-CE90AA6E1FFB}" destId="{3BEA9465-3237-43F0-8302-59F8BF963ACA}" srcOrd="0" destOrd="0" presId="urn:microsoft.com/office/officeart/2005/8/layout/vList2"/>
    <dgm:cxn modelId="{212A0402-358C-4A88-B76D-78FFFA35219C}" type="presOf" srcId="{4A574408-7DF7-43D0-9C45-5CDA60F17C86}" destId="{8ADB59BE-F217-4D23-9F12-AA20D03381BA}" srcOrd="0" destOrd="0" presId="urn:microsoft.com/office/officeart/2005/8/layout/vList2"/>
    <dgm:cxn modelId="{E544B5B1-BB10-4A6C-AF63-53926D834256}" srcId="{1FCBA788-819C-4E6B-9FA7-0D76F0EDDB16}" destId="{90C73597-550F-4CFD-986A-05363DDB9D4E}" srcOrd="0" destOrd="0" parTransId="{0446783F-3366-4238-B182-7A0C5ADB2DD5}" sibTransId="{9489131C-D646-4DF0-A7A0-0560B67FA94B}"/>
    <dgm:cxn modelId="{35CBE498-4731-406E-890B-BAA20EC5441A}" type="presOf" srcId="{90C73597-550F-4CFD-986A-05363DDB9D4E}" destId="{E0E39979-C565-449A-A4BF-8961E6ABB19C}" srcOrd="0" destOrd="0" presId="urn:microsoft.com/office/officeart/2005/8/layout/vList2"/>
    <dgm:cxn modelId="{EC886E67-6114-4985-8DCF-A9CB7E47DFE7}" type="presOf" srcId="{6CAB8137-2239-42F2-AAC8-EA0EEAC92152}" destId="{CAA2255E-0F02-46AA-8306-16F5E1F21E64}" srcOrd="0" destOrd="0" presId="urn:microsoft.com/office/officeart/2005/8/layout/vList2"/>
    <dgm:cxn modelId="{8D8E51AF-40AB-41CA-8831-4692131A80A5}" srcId="{2119E831-6707-4246-B995-26486A971E04}" destId="{6CAB8137-2239-42F2-AAC8-EA0EEAC92152}" srcOrd="0" destOrd="0" parTransId="{B7B0B945-6B71-4708-8595-A5F82B2112D0}" sibTransId="{C6CE9BC4-51B2-4A4F-9505-54D946C03440}"/>
    <dgm:cxn modelId="{71C4EC4B-D0A9-4588-BD0E-66F8A1E13F20}" srcId="{4CCDF582-09F7-4EC8-9409-D230CEBA2F05}" destId="{2119E831-6707-4246-B995-26486A971E04}" srcOrd="1" destOrd="0" parTransId="{404C96ED-A8C5-49F1-840B-21C79A819581}" sibTransId="{5082BFC2-2E91-4387-A7BE-81E9E0AA52DA}"/>
    <dgm:cxn modelId="{6F51C838-E90E-4E03-B9CD-DEE9F889320E}" type="presOf" srcId="{4CCDF582-09F7-4EC8-9409-D230CEBA2F05}" destId="{128BA9AD-C685-4201-AAFD-88C8D8A60C4A}" srcOrd="0" destOrd="0" presId="urn:microsoft.com/office/officeart/2005/8/layout/vList2"/>
    <dgm:cxn modelId="{15AADAF4-D650-495A-B485-B299817FF0F1}" srcId="{4CCDF582-09F7-4EC8-9409-D230CEBA2F05}" destId="{1FCBA788-819C-4E6B-9FA7-0D76F0EDDB16}" srcOrd="2" destOrd="0" parTransId="{55F0EF9A-A512-47E6-BC61-330B227E0D2E}" sibTransId="{D3C084DB-99F3-42C0-B4C6-C5CFD8BB4EA6}"/>
    <dgm:cxn modelId="{1085F9D0-8ED1-4CB4-8D2B-0E90967D4FBC}" type="presOf" srcId="{2119E831-6707-4246-B995-26486A971E04}" destId="{D19FA9B5-8846-47EF-A524-142D5866A9BD}" srcOrd="0" destOrd="0" presId="urn:microsoft.com/office/officeart/2005/8/layout/vList2"/>
    <dgm:cxn modelId="{4FC5E3FF-9FDA-4525-9F37-C426F5002E7A}" srcId="{4CCDF582-09F7-4EC8-9409-D230CEBA2F05}" destId="{277D0844-8273-4F2F-9BF7-CE90AA6E1FFB}" srcOrd="0" destOrd="0" parTransId="{C91AE634-F18B-4948-AE44-62324CC5682B}" sibTransId="{1ACF6916-852A-4CB6-BE32-1C938CA5EBB5}"/>
    <dgm:cxn modelId="{247D0B45-A696-4F99-8DAF-A20AF3739DFF}" type="presParOf" srcId="{128BA9AD-C685-4201-AAFD-88C8D8A60C4A}" destId="{3BEA9465-3237-43F0-8302-59F8BF963ACA}" srcOrd="0" destOrd="0" presId="urn:microsoft.com/office/officeart/2005/8/layout/vList2"/>
    <dgm:cxn modelId="{A1C0C279-5C26-4327-BB93-A664A766D620}" type="presParOf" srcId="{128BA9AD-C685-4201-AAFD-88C8D8A60C4A}" destId="{8ADB59BE-F217-4D23-9F12-AA20D03381BA}" srcOrd="1" destOrd="0" presId="urn:microsoft.com/office/officeart/2005/8/layout/vList2"/>
    <dgm:cxn modelId="{11BB3A65-4E4F-452A-957A-84A87965A8ED}" type="presParOf" srcId="{128BA9AD-C685-4201-AAFD-88C8D8A60C4A}" destId="{D19FA9B5-8846-47EF-A524-142D5866A9BD}" srcOrd="2" destOrd="0" presId="urn:microsoft.com/office/officeart/2005/8/layout/vList2"/>
    <dgm:cxn modelId="{C3D73907-DFC7-45F4-BD86-EF21E3530A5A}" type="presParOf" srcId="{128BA9AD-C685-4201-AAFD-88C8D8A60C4A}" destId="{CAA2255E-0F02-46AA-8306-16F5E1F21E64}" srcOrd="3" destOrd="0" presId="urn:microsoft.com/office/officeart/2005/8/layout/vList2"/>
    <dgm:cxn modelId="{3C084D96-2EBA-457E-BBC6-2710E5B4A6C5}" type="presParOf" srcId="{128BA9AD-C685-4201-AAFD-88C8D8A60C4A}" destId="{A7A1BC06-90C7-46A4-BFAE-A501750EA02A}" srcOrd="4" destOrd="0" presId="urn:microsoft.com/office/officeart/2005/8/layout/vList2"/>
    <dgm:cxn modelId="{0431DE42-5D02-437F-8F76-F23059A0D8FF}" type="presParOf" srcId="{128BA9AD-C685-4201-AAFD-88C8D8A60C4A}" destId="{E0E39979-C565-449A-A4BF-8961E6ABB19C}"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EA9465-3237-43F0-8302-59F8BF963ACA}">
      <dsp:nvSpPr>
        <dsp:cNvPr id="0" name=""/>
        <dsp:cNvSpPr/>
      </dsp:nvSpPr>
      <dsp:spPr>
        <a:xfrm>
          <a:off x="0" y="112767"/>
          <a:ext cx="7839662" cy="772200"/>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Simplicity</a:t>
          </a:r>
          <a:endParaRPr lang="en-US" sz="3300" kern="1200" dirty="0"/>
        </a:p>
      </dsp:txBody>
      <dsp:txXfrm>
        <a:off x="37696" y="150463"/>
        <a:ext cx="7764270" cy="696808"/>
      </dsp:txXfrm>
    </dsp:sp>
    <dsp:sp modelId="{8ADB59BE-F217-4D23-9F12-AA20D03381BA}">
      <dsp:nvSpPr>
        <dsp:cNvPr id="0" name=""/>
        <dsp:cNvSpPr/>
      </dsp:nvSpPr>
      <dsp:spPr>
        <a:xfrm>
          <a:off x="0" y="884967"/>
          <a:ext cx="7839662"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909"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smtClean="0"/>
            <a:t>Explain the what, why and </a:t>
          </a:r>
          <a:r>
            <a:rPr lang="en-US" sz="2600" kern="1200" dirty="0" smtClean="0"/>
            <a:t>impact</a:t>
          </a:r>
          <a:endParaRPr lang="en-US" sz="2600" kern="1200" dirty="0"/>
        </a:p>
      </dsp:txBody>
      <dsp:txXfrm>
        <a:off x="0" y="884967"/>
        <a:ext cx="7839662" cy="546480"/>
      </dsp:txXfrm>
    </dsp:sp>
    <dsp:sp modelId="{D19FA9B5-8846-47EF-A524-142D5866A9BD}">
      <dsp:nvSpPr>
        <dsp:cNvPr id="0" name=""/>
        <dsp:cNvSpPr/>
      </dsp:nvSpPr>
      <dsp:spPr>
        <a:xfrm>
          <a:off x="0" y="1431447"/>
          <a:ext cx="7839662" cy="772200"/>
        </a:xfrm>
        <a:prstGeom prst="round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Relevance</a:t>
          </a:r>
          <a:endParaRPr lang="en-US" sz="3300" kern="1200" dirty="0"/>
        </a:p>
      </dsp:txBody>
      <dsp:txXfrm>
        <a:off x="37696" y="1469143"/>
        <a:ext cx="7764270" cy="696808"/>
      </dsp:txXfrm>
    </dsp:sp>
    <dsp:sp modelId="{CAA2255E-0F02-46AA-8306-16F5E1F21E64}">
      <dsp:nvSpPr>
        <dsp:cNvPr id="0" name=""/>
        <dsp:cNvSpPr/>
      </dsp:nvSpPr>
      <dsp:spPr>
        <a:xfrm>
          <a:off x="0" y="2203647"/>
          <a:ext cx="7839662" cy="768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909"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smtClean="0"/>
            <a:t>Strong </a:t>
          </a:r>
          <a:r>
            <a:rPr lang="en-US" sz="2600" kern="1200" dirty="0" smtClean="0"/>
            <a:t>data presentations </a:t>
          </a:r>
          <a:r>
            <a:rPr lang="en-US" sz="2600" kern="1200" dirty="0" smtClean="0"/>
            <a:t>align with </a:t>
          </a:r>
          <a:r>
            <a:rPr lang="en-US" sz="2600" kern="1200" dirty="0" smtClean="0"/>
            <a:t>the needs of the community they are about</a:t>
          </a:r>
          <a:endParaRPr lang="en-US" sz="2600" kern="1200" dirty="0"/>
        </a:p>
      </dsp:txBody>
      <dsp:txXfrm>
        <a:off x="0" y="2203647"/>
        <a:ext cx="7839662" cy="768487"/>
      </dsp:txXfrm>
    </dsp:sp>
    <dsp:sp modelId="{A7A1BC06-90C7-46A4-BFAE-A501750EA02A}">
      <dsp:nvSpPr>
        <dsp:cNvPr id="0" name=""/>
        <dsp:cNvSpPr/>
      </dsp:nvSpPr>
      <dsp:spPr>
        <a:xfrm>
          <a:off x="0" y="2972134"/>
          <a:ext cx="7839662" cy="772200"/>
        </a:xfrm>
        <a:prstGeom prst="round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Consistency</a:t>
          </a:r>
          <a:endParaRPr lang="en-US" sz="3300" kern="1200" dirty="0"/>
        </a:p>
      </dsp:txBody>
      <dsp:txXfrm>
        <a:off x="37696" y="3009830"/>
        <a:ext cx="7764270" cy="696808"/>
      </dsp:txXfrm>
    </dsp:sp>
    <dsp:sp modelId="{E0E39979-C565-449A-A4BF-8961E6ABB19C}">
      <dsp:nvSpPr>
        <dsp:cNvPr id="0" name=""/>
        <dsp:cNvSpPr/>
      </dsp:nvSpPr>
      <dsp:spPr>
        <a:xfrm>
          <a:off x="0" y="3744334"/>
          <a:ext cx="7839662"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909"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smtClean="0"/>
            <a:t>The branding should match </a:t>
          </a:r>
          <a:r>
            <a:rPr lang="en-US" sz="2600" i="1" kern="1200" dirty="0" smtClean="0"/>
            <a:t>Live Well San Diego</a:t>
          </a:r>
          <a:endParaRPr lang="en-US" sz="2600" i="1" kern="1200" dirty="0"/>
        </a:p>
      </dsp:txBody>
      <dsp:txXfrm>
        <a:off x="0" y="3744334"/>
        <a:ext cx="7839662" cy="5464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2492" tIns="46246" rIns="92492" bIns="46246" rtlCol="0"/>
          <a:lstStyle>
            <a:lvl1pPr algn="l">
              <a:defRPr sz="1200"/>
            </a:lvl1pPr>
          </a:lstStyle>
          <a:p>
            <a:endParaRPr lang="en-US" dirty="0"/>
          </a:p>
        </p:txBody>
      </p:sp>
      <p:sp>
        <p:nvSpPr>
          <p:cNvPr id="3" name="Date Placeholder 2"/>
          <p:cNvSpPr>
            <a:spLocks noGrp="1"/>
          </p:cNvSpPr>
          <p:nvPr>
            <p:ph type="dt" idx="1"/>
          </p:nvPr>
        </p:nvSpPr>
        <p:spPr>
          <a:xfrm>
            <a:off x="3884614" y="0"/>
            <a:ext cx="2971800" cy="464820"/>
          </a:xfrm>
          <a:prstGeom prst="rect">
            <a:avLst/>
          </a:prstGeom>
        </p:spPr>
        <p:txBody>
          <a:bodyPr vert="horz" lIns="92492" tIns="46246" rIns="92492" bIns="46246" rtlCol="0"/>
          <a:lstStyle>
            <a:lvl1pPr algn="r">
              <a:defRPr sz="1200"/>
            </a:lvl1pPr>
          </a:lstStyle>
          <a:p>
            <a:fld id="{F02FC715-202B-AC41-8CAD-EA3D67F3A591}" type="datetimeFigureOut">
              <a:rPr lang="en-US" smtClean="0"/>
              <a:t>3/11/2016</a:t>
            </a:fld>
            <a:endParaRPr lang="en-US" dirty="0"/>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2492" tIns="46246" rIns="92492" bIns="46246" rtlCol="0" anchor="ctr"/>
          <a:lstStyle/>
          <a:p>
            <a:endParaRPr lang="en-US" dirty="0"/>
          </a:p>
        </p:txBody>
      </p:sp>
      <p:sp>
        <p:nvSpPr>
          <p:cNvPr id="5" name="Notes Placeholder 4"/>
          <p:cNvSpPr>
            <a:spLocks noGrp="1"/>
          </p:cNvSpPr>
          <p:nvPr>
            <p:ph type="body" sz="quarter" idx="3"/>
          </p:nvPr>
        </p:nvSpPr>
        <p:spPr>
          <a:xfrm>
            <a:off x="685800" y="4415791"/>
            <a:ext cx="5486400" cy="4183380"/>
          </a:xfrm>
          <a:prstGeom prst="rect">
            <a:avLst/>
          </a:prstGeom>
        </p:spPr>
        <p:txBody>
          <a:bodyPr vert="horz" lIns="92492" tIns="46246" rIns="92492" bIns="46246"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6"/>
            <a:ext cx="2971800" cy="464820"/>
          </a:xfrm>
          <a:prstGeom prst="rect">
            <a:avLst/>
          </a:prstGeom>
        </p:spPr>
        <p:txBody>
          <a:bodyPr vert="horz" lIns="92492" tIns="46246" rIns="92492" bIns="4624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4" y="8829966"/>
            <a:ext cx="2971800" cy="464820"/>
          </a:xfrm>
          <a:prstGeom prst="rect">
            <a:avLst/>
          </a:prstGeom>
        </p:spPr>
        <p:txBody>
          <a:bodyPr vert="horz" lIns="92492" tIns="46246" rIns="92492" bIns="46246" rtlCol="0" anchor="b"/>
          <a:lstStyle>
            <a:lvl1pPr algn="r">
              <a:defRPr sz="1200"/>
            </a:lvl1pPr>
          </a:lstStyle>
          <a:p>
            <a:fld id="{74B60785-9338-114B-891F-4D52A71C2C76}" type="slidenum">
              <a:rPr lang="en-US" smtClean="0"/>
              <a:t>‹#›</a:t>
            </a:fld>
            <a:endParaRPr lang="en-US" dirty="0"/>
          </a:p>
        </p:txBody>
      </p:sp>
    </p:spTree>
    <p:extLst>
      <p:ext uri="{BB962C8B-B14F-4D97-AF65-F5344CB8AC3E}">
        <p14:creationId xmlns:p14="http://schemas.microsoft.com/office/powerpoint/2010/main" val="16520745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Introductions</a:t>
            </a:r>
            <a:br>
              <a:rPr lang="en-US" b="1" dirty="0" smtClean="0"/>
            </a:br>
            <a:endParaRPr lang="en-US" baseline="0" dirty="0" smtClean="0"/>
          </a:p>
          <a:p>
            <a:endParaRPr lang="en-US" b="1" dirty="0"/>
          </a:p>
        </p:txBody>
      </p:sp>
      <p:sp>
        <p:nvSpPr>
          <p:cNvPr id="4" name="Slide Number Placeholder 3"/>
          <p:cNvSpPr>
            <a:spLocks noGrp="1"/>
          </p:cNvSpPr>
          <p:nvPr>
            <p:ph type="sldNum" sz="quarter" idx="10"/>
          </p:nvPr>
        </p:nvSpPr>
        <p:spPr/>
        <p:txBody>
          <a:bodyPr/>
          <a:lstStyle/>
          <a:p>
            <a:fld id="{74B60785-9338-114B-891F-4D52A71C2C76}" type="slidenum">
              <a:rPr lang="en-US" smtClean="0"/>
              <a:t>1</a:t>
            </a:fld>
            <a:endParaRPr lang="en-US" dirty="0"/>
          </a:p>
        </p:txBody>
      </p:sp>
    </p:spTree>
    <p:extLst>
      <p:ext uri="{BB962C8B-B14F-4D97-AF65-F5344CB8AC3E}">
        <p14:creationId xmlns:p14="http://schemas.microsoft.com/office/powerpoint/2010/main" val="1901069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Dale</a:t>
            </a:r>
            <a:endParaRPr lang="en-US" b="1" dirty="0" smtClean="0"/>
          </a:p>
          <a:p>
            <a:endParaRPr lang="en-US" dirty="0" smtClean="0"/>
          </a:p>
          <a:p>
            <a:r>
              <a:rPr lang="en-US" dirty="0" smtClean="0"/>
              <a:t>To watch our progress, we </a:t>
            </a:r>
            <a:r>
              <a:rPr lang="en-US" dirty="0"/>
              <a:t>have identified </a:t>
            </a:r>
            <a:r>
              <a:rPr lang="en-US" dirty="0" smtClean="0"/>
              <a:t>the Top 10 </a:t>
            </a:r>
            <a:r>
              <a:rPr lang="en-US" dirty="0"/>
              <a:t>I</a:t>
            </a:r>
            <a:r>
              <a:rPr lang="en-US" dirty="0" smtClean="0"/>
              <a:t>ndicators  that </a:t>
            </a:r>
            <a:r>
              <a:rPr lang="en-US" dirty="0"/>
              <a:t>span </a:t>
            </a:r>
            <a:r>
              <a:rPr lang="en-US" dirty="0" smtClean="0"/>
              <a:t>five </a:t>
            </a:r>
            <a:r>
              <a:rPr lang="en-US" dirty="0"/>
              <a:t>A</a:t>
            </a:r>
            <a:r>
              <a:rPr lang="en-US" dirty="0" smtClean="0"/>
              <a:t>reas </a:t>
            </a:r>
            <a:r>
              <a:rPr lang="en-US" dirty="0"/>
              <a:t>of </a:t>
            </a:r>
            <a:r>
              <a:rPr lang="en-US" dirty="0" smtClean="0"/>
              <a:t>Influence—Health</a:t>
            </a:r>
            <a:r>
              <a:rPr lang="en-US" dirty="0"/>
              <a:t>, </a:t>
            </a:r>
            <a:r>
              <a:rPr lang="en-US" dirty="0" smtClean="0"/>
              <a:t>Knowledge</a:t>
            </a:r>
            <a:r>
              <a:rPr lang="en-US" dirty="0"/>
              <a:t>, </a:t>
            </a:r>
            <a:r>
              <a:rPr lang="en-US" dirty="0" smtClean="0"/>
              <a:t>Standard </a:t>
            </a:r>
            <a:r>
              <a:rPr lang="en-US" dirty="0"/>
              <a:t>of </a:t>
            </a:r>
            <a:r>
              <a:rPr lang="en-US" dirty="0" smtClean="0"/>
              <a:t>Living</a:t>
            </a:r>
            <a:r>
              <a:rPr lang="en-US" dirty="0"/>
              <a:t>, </a:t>
            </a:r>
            <a:r>
              <a:rPr lang="en-US" dirty="0" smtClean="0"/>
              <a:t>Community </a:t>
            </a:r>
            <a:r>
              <a:rPr lang="en-US" dirty="0"/>
              <a:t>and </a:t>
            </a:r>
            <a:r>
              <a:rPr lang="en-US" dirty="0" smtClean="0"/>
              <a:t>Social—that </a:t>
            </a:r>
            <a:r>
              <a:rPr lang="en-US" dirty="0"/>
              <a:t>will track progress toward </a:t>
            </a:r>
            <a:r>
              <a:rPr lang="en-US" dirty="0" smtClean="0"/>
              <a:t>our one </a:t>
            </a:r>
            <a:r>
              <a:rPr lang="en-US" dirty="0"/>
              <a:t>vision of a healthy, safe and thriving county</a:t>
            </a:r>
            <a:r>
              <a:rPr lang="en-US" dirty="0" smtClean="0"/>
              <a:t>.</a:t>
            </a:r>
          </a:p>
          <a:p>
            <a:endParaRPr lang="en-US" dirty="0"/>
          </a:p>
          <a:p>
            <a:r>
              <a:rPr lang="en-US" dirty="0" smtClean="0"/>
              <a:t>These Top 10 Indicators were identified with the help of our citizen advisory boards, community stakeholders and national, state and local data experts, and were selected because: </a:t>
            </a:r>
          </a:p>
          <a:p>
            <a:pPr marL="170159" indent="-170159">
              <a:buFont typeface="Arial" panose="020B0604020202020204" pitchFamily="34" charset="0"/>
              <a:buChar char="•"/>
            </a:pPr>
            <a:r>
              <a:rPr lang="en-US" dirty="0" smtClean="0"/>
              <a:t>They are easy to understand </a:t>
            </a:r>
          </a:p>
          <a:p>
            <a:pPr marL="170159" indent="-170159">
              <a:buFont typeface="Arial" panose="020B0604020202020204" pitchFamily="34" charset="0"/>
              <a:buChar char="•"/>
            </a:pPr>
            <a:r>
              <a:rPr lang="en-US" dirty="0" smtClean="0"/>
              <a:t>The data are available to compare our progress to other communities, the state and nation</a:t>
            </a:r>
          </a:p>
          <a:p>
            <a:pPr marL="170159" indent="-170159">
              <a:buFont typeface="Arial" panose="020B0604020202020204" pitchFamily="34" charset="0"/>
              <a:buChar char="•"/>
            </a:pPr>
            <a:r>
              <a:rPr lang="en-US" dirty="0" smtClean="0"/>
              <a:t>The data capture well-being across the life span of an individual, from children to older adults, and are available by gender, by race/ethnicity and by community, which will guide and support planning for action.</a:t>
            </a:r>
          </a:p>
          <a:p>
            <a:pPr marL="170159" indent="-170159">
              <a:buFont typeface="Arial" panose="020B0604020202020204" pitchFamily="34" charset="0"/>
              <a:buChar char="•"/>
            </a:pPr>
            <a:endParaRPr lang="en-US" dirty="0"/>
          </a:p>
          <a:p>
            <a:r>
              <a:rPr lang="en-US" dirty="0" smtClean="0"/>
              <a:t>The Top 10 Indicators are: Life Expectancy, Quality of Life, Knowledge, Unemployment Rate, Income, Security, Physical Environment, Built Environment, Vulnerable Populations, and Community Involvement. </a:t>
            </a:r>
            <a:r>
              <a:rPr lang="en-US" i="1" dirty="0" smtClean="0"/>
              <a:t>See Areas</a:t>
            </a:r>
            <a:r>
              <a:rPr lang="en-US" i="1" baseline="0" dirty="0" smtClean="0"/>
              <a:t> of Influence and Top 10 Indicators document  within General Information attachment.</a:t>
            </a:r>
            <a:endParaRPr lang="en-US" i="1" dirty="0" smtClean="0"/>
          </a:p>
        </p:txBody>
      </p:sp>
      <p:sp>
        <p:nvSpPr>
          <p:cNvPr id="4" name="Slide Number Placeholder 3"/>
          <p:cNvSpPr>
            <a:spLocks noGrp="1"/>
          </p:cNvSpPr>
          <p:nvPr>
            <p:ph type="sldNum" sz="quarter" idx="10"/>
          </p:nvPr>
        </p:nvSpPr>
        <p:spPr/>
        <p:txBody>
          <a:bodyPr/>
          <a:lstStyle/>
          <a:p>
            <a:fld id="{74B60785-9338-114B-891F-4D52A71C2C76}" type="slidenum">
              <a:rPr lang="en-US" smtClean="0"/>
              <a:t>10</a:t>
            </a:fld>
            <a:endParaRPr lang="en-US"/>
          </a:p>
        </p:txBody>
      </p:sp>
    </p:spTree>
    <p:extLst>
      <p:ext uri="{BB962C8B-B14F-4D97-AF65-F5344CB8AC3E}">
        <p14:creationId xmlns:p14="http://schemas.microsoft.com/office/powerpoint/2010/main" val="1466495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Ryan</a:t>
            </a:r>
          </a:p>
          <a:p>
            <a:endParaRPr lang="en-US" dirty="0" smtClean="0"/>
          </a:p>
        </p:txBody>
      </p:sp>
      <p:sp>
        <p:nvSpPr>
          <p:cNvPr id="4" name="Slide Number Placeholder 3"/>
          <p:cNvSpPr>
            <a:spLocks noGrp="1"/>
          </p:cNvSpPr>
          <p:nvPr>
            <p:ph type="sldNum" sz="quarter" idx="10"/>
          </p:nvPr>
        </p:nvSpPr>
        <p:spPr/>
        <p:txBody>
          <a:bodyPr/>
          <a:lstStyle/>
          <a:p>
            <a:fld id="{74B60785-9338-114B-891F-4D52A71C2C76}"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691104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Ryan</a:t>
            </a:r>
          </a:p>
          <a:p>
            <a:endParaRPr lang="en-US" b="1" dirty="0" smtClean="0"/>
          </a:p>
          <a:p>
            <a:r>
              <a:rPr lang="en-US" b="1" dirty="0" smtClean="0"/>
              <a:t>Operation </a:t>
            </a:r>
            <a:r>
              <a:rPr lang="en-US" b="1" dirty="0" smtClean="0"/>
              <a:t>3-4-50</a:t>
            </a:r>
          </a:p>
          <a:p>
            <a:endParaRPr lang="en-US" dirty="0" smtClean="0"/>
          </a:p>
          <a:p>
            <a:r>
              <a:rPr lang="en-US" dirty="0" smtClean="0"/>
              <a:t>Alright everyone, your mission, which you have clearly chosen</a:t>
            </a:r>
            <a:r>
              <a:rPr lang="en-US" baseline="0" dirty="0" smtClean="0"/>
              <a:t> if you are sitting in this room, is to help us identify how to address our main preventable disease deaths in San Diego County. This is the 3-4-50 concept, but by the lenses of health equity. </a:t>
            </a:r>
            <a:endParaRPr lang="en-US" dirty="0"/>
          </a:p>
        </p:txBody>
      </p:sp>
      <p:sp>
        <p:nvSpPr>
          <p:cNvPr id="4" name="Slide Number Placeholder 3"/>
          <p:cNvSpPr>
            <a:spLocks noGrp="1"/>
          </p:cNvSpPr>
          <p:nvPr>
            <p:ph type="sldNum" sz="quarter" idx="10"/>
          </p:nvPr>
        </p:nvSpPr>
        <p:spPr/>
        <p:txBody>
          <a:bodyPr/>
          <a:lstStyle/>
          <a:p>
            <a:fld id="{74B60785-9338-114B-891F-4D52A71C2C76}" type="slidenum">
              <a:rPr lang="en-US" smtClean="0"/>
              <a:t>12</a:t>
            </a:fld>
            <a:endParaRPr lang="en-US"/>
          </a:p>
        </p:txBody>
      </p:sp>
    </p:spTree>
    <p:extLst>
      <p:ext uri="{BB962C8B-B14F-4D97-AF65-F5344CB8AC3E}">
        <p14:creationId xmlns:p14="http://schemas.microsoft.com/office/powerpoint/2010/main" val="475109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Ryan</a:t>
            </a:r>
            <a:endParaRPr lang="en-US" b="1" dirty="0"/>
          </a:p>
        </p:txBody>
      </p:sp>
      <p:sp>
        <p:nvSpPr>
          <p:cNvPr id="4" name="Slide Number Placeholder 3"/>
          <p:cNvSpPr>
            <a:spLocks noGrp="1"/>
          </p:cNvSpPr>
          <p:nvPr>
            <p:ph type="sldNum" sz="quarter" idx="10"/>
          </p:nvPr>
        </p:nvSpPr>
        <p:spPr/>
        <p:txBody>
          <a:bodyPr/>
          <a:lstStyle/>
          <a:p>
            <a:fld id="{74B60785-9338-114B-891F-4D52A71C2C76}" type="slidenum">
              <a:rPr lang="en-US" smtClean="0"/>
              <a:t>13</a:t>
            </a:fld>
            <a:endParaRPr lang="en-US"/>
          </a:p>
        </p:txBody>
      </p:sp>
    </p:spTree>
    <p:extLst>
      <p:ext uri="{BB962C8B-B14F-4D97-AF65-F5344CB8AC3E}">
        <p14:creationId xmlns:p14="http://schemas.microsoft.com/office/powerpoint/2010/main" val="1803283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Ryan</a:t>
            </a:r>
            <a:endParaRPr lang="en-US" b="1" dirty="0"/>
          </a:p>
        </p:txBody>
      </p:sp>
      <p:sp>
        <p:nvSpPr>
          <p:cNvPr id="4" name="Slide Number Placeholder 3"/>
          <p:cNvSpPr>
            <a:spLocks noGrp="1"/>
          </p:cNvSpPr>
          <p:nvPr>
            <p:ph type="sldNum" sz="quarter" idx="10"/>
          </p:nvPr>
        </p:nvSpPr>
        <p:spPr/>
        <p:txBody>
          <a:bodyPr/>
          <a:lstStyle/>
          <a:p>
            <a:fld id="{74B60785-9338-114B-891F-4D52A71C2C76}"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233098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Ryan</a:t>
            </a:r>
            <a:endParaRPr lang="en-US" b="1" dirty="0"/>
          </a:p>
        </p:txBody>
      </p:sp>
      <p:sp>
        <p:nvSpPr>
          <p:cNvPr id="4" name="Slide Number Placeholder 3"/>
          <p:cNvSpPr>
            <a:spLocks noGrp="1"/>
          </p:cNvSpPr>
          <p:nvPr>
            <p:ph type="sldNum" sz="quarter" idx="10"/>
          </p:nvPr>
        </p:nvSpPr>
        <p:spPr/>
        <p:txBody>
          <a:bodyPr/>
          <a:lstStyle/>
          <a:p>
            <a:fld id="{74B60785-9338-114B-891F-4D52A71C2C76}" type="slidenum">
              <a:rPr lang="en-US" smtClean="0"/>
              <a:t>15</a:t>
            </a:fld>
            <a:endParaRPr lang="en-US"/>
          </a:p>
        </p:txBody>
      </p:sp>
    </p:spTree>
    <p:extLst>
      <p:ext uri="{BB962C8B-B14F-4D97-AF65-F5344CB8AC3E}">
        <p14:creationId xmlns:p14="http://schemas.microsoft.com/office/powerpoint/2010/main" val="1630944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Ryan</a:t>
            </a:r>
            <a:endParaRPr lang="en-US" b="1" dirty="0"/>
          </a:p>
        </p:txBody>
      </p:sp>
      <p:sp>
        <p:nvSpPr>
          <p:cNvPr id="4" name="Slide Number Placeholder 3"/>
          <p:cNvSpPr>
            <a:spLocks noGrp="1"/>
          </p:cNvSpPr>
          <p:nvPr>
            <p:ph type="sldNum" sz="quarter" idx="10"/>
          </p:nvPr>
        </p:nvSpPr>
        <p:spPr/>
        <p:txBody>
          <a:bodyPr/>
          <a:lstStyle/>
          <a:p>
            <a:fld id="{74B60785-9338-114B-891F-4D52A71C2C76}"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131852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Ryan</a:t>
            </a:r>
          </a:p>
          <a:p>
            <a:endParaRPr lang="en-US" dirty="0" smtClean="0"/>
          </a:p>
          <a:p>
            <a:r>
              <a:rPr lang="en-US" dirty="0" smtClean="0"/>
              <a:t>Health </a:t>
            </a:r>
            <a:r>
              <a:rPr lang="en-US" dirty="0" smtClean="0"/>
              <a:t>equity is a key component of the </a:t>
            </a:r>
            <a:r>
              <a:rPr lang="en-US" i="1" dirty="0" smtClean="0"/>
              <a:t>Live Well San Diego </a:t>
            </a:r>
            <a:r>
              <a:rPr lang="en-US" dirty="0" smtClean="0"/>
              <a:t>vision in San Diego County. Addressing health disparities is essential in increasing and ultimately achieving health equity. The health of most Americans has improved in the past century, however some groups continue to experience a disproportionately higher burden of morbidity and mortality. Nationally, there are significant differences in rates of disease, death, and lifestyle behaviors. These differences, or health disparities, exist between genders, among racial/ethnic and age groups, geographic location, socioeconomic status, disability, and sexual orientation.</a:t>
            </a:r>
          </a:p>
          <a:p>
            <a:endParaRPr lang="en-US" dirty="0" smtClean="0"/>
          </a:p>
          <a:p>
            <a:r>
              <a:rPr lang="en-US" dirty="0" smtClean="0"/>
              <a:t>Not everyone gets sick, and not everyone becomes sick from the same things. Some groups of people are disproportionately affected by diseases and disorders and its our job to figure out why and how to prevent</a:t>
            </a:r>
            <a:r>
              <a:rPr lang="en-US" baseline="0" dirty="0" smtClean="0"/>
              <a:t> that. </a:t>
            </a:r>
            <a:endParaRPr lang="en-US" dirty="0"/>
          </a:p>
        </p:txBody>
      </p:sp>
      <p:sp>
        <p:nvSpPr>
          <p:cNvPr id="4" name="Slide Number Placeholder 3"/>
          <p:cNvSpPr>
            <a:spLocks noGrp="1"/>
          </p:cNvSpPr>
          <p:nvPr>
            <p:ph type="sldNum" sz="quarter" idx="10"/>
          </p:nvPr>
        </p:nvSpPr>
        <p:spPr/>
        <p:txBody>
          <a:bodyPr/>
          <a:lstStyle/>
          <a:p>
            <a:fld id="{74B60785-9338-114B-891F-4D52A71C2C76}"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708436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Ryan</a:t>
            </a:r>
          </a:p>
          <a:p>
            <a:endParaRPr lang="en-US" dirty="0" smtClean="0"/>
          </a:p>
          <a:p>
            <a:r>
              <a:rPr lang="en-US" dirty="0" smtClean="0"/>
              <a:t>We </a:t>
            </a:r>
            <a:r>
              <a:rPr lang="en-US" dirty="0" smtClean="0"/>
              <a:t>try</a:t>
            </a:r>
            <a:r>
              <a:rPr lang="en-US" baseline="0" dirty="0" smtClean="0"/>
              <a:t> to track the reasons and causes of those health disparities and join that our health data to help tell a more meaningful story. Which is exactly what you all will be doing. </a:t>
            </a:r>
            <a:endParaRPr lang="en-US" dirty="0"/>
          </a:p>
        </p:txBody>
      </p:sp>
      <p:sp>
        <p:nvSpPr>
          <p:cNvPr id="4" name="Slide Number Placeholder 3"/>
          <p:cNvSpPr>
            <a:spLocks noGrp="1"/>
          </p:cNvSpPr>
          <p:nvPr>
            <p:ph type="sldNum" sz="quarter" idx="10"/>
          </p:nvPr>
        </p:nvSpPr>
        <p:spPr/>
        <p:txBody>
          <a:bodyPr/>
          <a:lstStyle/>
          <a:p>
            <a:fld id="{74B60785-9338-114B-891F-4D52A71C2C76}"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481565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Ryan</a:t>
            </a:r>
          </a:p>
          <a:p>
            <a:endParaRPr lang="en-US" dirty="0" smtClean="0"/>
          </a:p>
          <a:p>
            <a:r>
              <a:rPr lang="en-US" dirty="0" smtClean="0"/>
              <a:t>There </a:t>
            </a:r>
            <a:r>
              <a:rPr lang="en-US" dirty="0" smtClean="0"/>
              <a:t>are a number</a:t>
            </a:r>
            <a:r>
              <a:rPr lang="en-US" baseline="0" dirty="0" smtClean="0"/>
              <a:t> of lenses of health equity, but we can’t really track sexual orientation or disability status too well at this point in time. In a few years, that may be a bit more easy, but in the meantime, we look at these lenses: age, gender, geography, race/ethnicity, SES- income.</a:t>
            </a:r>
            <a:endParaRPr lang="en-US" dirty="0" smtClean="0"/>
          </a:p>
          <a:p>
            <a:endParaRPr lang="en-US" dirty="0" smtClean="0"/>
          </a:p>
          <a:p>
            <a:r>
              <a:rPr lang="en-US" dirty="0" smtClean="0"/>
              <a:t>In 2011, age disparities in San Diego County varied greatly. Compared to the county, residents 45 years and older had higher rates of non-communicable (chronic) diseases while those under the age of 24 had higher rates of poor maternal and child health related outcomes. Residents 15 -24 years of age and over 65 years old had higher rates of communicable diseases.</a:t>
            </a:r>
            <a:endParaRPr lang="en-US" dirty="0"/>
          </a:p>
        </p:txBody>
      </p:sp>
      <p:sp>
        <p:nvSpPr>
          <p:cNvPr id="4" name="Slide Number Placeholder 3"/>
          <p:cNvSpPr>
            <a:spLocks noGrp="1"/>
          </p:cNvSpPr>
          <p:nvPr>
            <p:ph type="sldNum" sz="quarter" idx="10"/>
          </p:nvPr>
        </p:nvSpPr>
        <p:spPr/>
        <p:txBody>
          <a:bodyPr/>
          <a:lstStyle/>
          <a:p>
            <a:fld id="{74B60785-9338-114B-891F-4D52A71C2C76}"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612982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dirty="0" smtClean="0"/>
              <a:t>Dale</a:t>
            </a:r>
          </a:p>
          <a:p>
            <a:endParaRPr lang="en-US" b="1" dirty="0" smtClean="0"/>
          </a:p>
          <a:p>
            <a:r>
              <a:rPr lang="en-US" b="1" dirty="0" smtClean="0"/>
              <a:t>What is </a:t>
            </a:r>
            <a:r>
              <a:rPr lang="en-US" b="1" i="1" dirty="0" smtClean="0"/>
              <a:t>Live Well San Diego</a:t>
            </a:r>
            <a:r>
              <a:rPr lang="en-US" b="1" dirty="0" smtClean="0"/>
              <a:t>? </a:t>
            </a:r>
          </a:p>
          <a:p>
            <a:endParaRPr lang="en-US" dirty="0" smtClean="0"/>
          </a:p>
          <a:p>
            <a:r>
              <a:rPr lang="en-US" dirty="0" smtClean="0"/>
              <a:t>In July of 2010, with the support of the Board of Supervisors, the County of San Diego launched an ambitious, long-term plan to improve the well-being of the entire San Diego region. </a:t>
            </a:r>
          </a:p>
          <a:p>
            <a:endParaRPr lang="en-US" dirty="0" smtClean="0"/>
          </a:p>
          <a:p>
            <a:pPr defTabSz="924916">
              <a:defRPr/>
            </a:pPr>
            <a:r>
              <a:rPr lang="en-US" dirty="0" smtClean="0"/>
              <a:t>As</a:t>
            </a:r>
            <a:r>
              <a:rPr lang="en-US" baseline="0" dirty="0" smtClean="0"/>
              <a:t> the fifth most populated county in the United States, San Diego County has about 3.2 million residents living in urban, suburban, rural and remote settings covering an area over 4,200 square miles.  The county is demographically and geographically diverse.  </a:t>
            </a:r>
          </a:p>
          <a:p>
            <a:pPr defTabSz="924916">
              <a:defRPr/>
            </a:pPr>
            <a:endParaRPr lang="en-US" baseline="0" dirty="0" smtClean="0"/>
          </a:p>
          <a:p>
            <a:pPr defTabSz="924916">
              <a:defRPr/>
            </a:pPr>
            <a:r>
              <a:rPr lang="en-US" baseline="0" dirty="0" smtClean="0"/>
              <a:t>And l</a:t>
            </a:r>
            <a:r>
              <a:rPr lang="en-US" dirty="0" smtClean="0"/>
              <a:t>ike the rest of the United States, San Diego County was dealing with some profound challenges: a growing number of adults and children struggling with chronic disease, and rising healthcare costs. </a:t>
            </a:r>
          </a:p>
          <a:p>
            <a:pPr defTabSz="924916">
              <a:defRPr/>
            </a:pPr>
            <a:endParaRPr lang="en-US" dirty="0" smtClean="0"/>
          </a:p>
          <a:p>
            <a:r>
              <a:rPr lang="en-US" dirty="0" smtClean="0"/>
              <a:t>To put San Diego County on the path to a brighter, healthier future, together we took action and rolled out a strategy, which has now</a:t>
            </a:r>
            <a:r>
              <a:rPr lang="en-US" baseline="0" dirty="0" smtClean="0"/>
              <a:t> become a broader regional vision,</a:t>
            </a:r>
            <a:r>
              <a:rPr lang="en-US" dirty="0" smtClean="0"/>
              <a:t> called </a:t>
            </a:r>
            <a:r>
              <a:rPr lang="en-US" i="1" dirty="0" smtClean="0"/>
              <a:t>Live Well San Diego.</a:t>
            </a:r>
          </a:p>
          <a:p>
            <a:endParaRPr lang="en-US" i="1" dirty="0" smtClean="0"/>
          </a:p>
          <a:p>
            <a:r>
              <a:rPr lang="en-US" dirty="0" smtClean="0"/>
              <a:t>From the beginning, it was clear that we needed a strategy to promote better health. </a:t>
            </a:r>
          </a:p>
          <a:p>
            <a:endParaRPr lang="en-US" dirty="0" smtClean="0"/>
          </a:p>
          <a:p>
            <a:r>
              <a:rPr lang="en-US" dirty="0" smtClean="0"/>
              <a:t>However, as the blueprint for </a:t>
            </a:r>
            <a:r>
              <a:rPr lang="en-US" i="1" dirty="0" smtClean="0"/>
              <a:t>Live Well San Diego </a:t>
            </a:r>
            <a:r>
              <a:rPr lang="en-US" dirty="0" smtClean="0"/>
              <a:t>took shape, we also realized that it was going to take more than that singular focus to address the issues we were seeing in our region.</a:t>
            </a:r>
          </a:p>
          <a:p>
            <a:endParaRPr lang="en-US" dirty="0" smtClean="0"/>
          </a:p>
          <a:p>
            <a:r>
              <a:rPr lang="en-US" dirty="0" smtClean="0"/>
              <a:t>As a result, </a:t>
            </a:r>
            <a:r>
              <a:rPr lang="en-US" i="1" dirty="0" smtClean="0"/>
              <a:t>Live Well San Diego </a:t>
            </a:r>
            <a:r>
              <a:rPr lang="en-US" dirty="0" smtClean="0"/>
              <a:t>has three components, focusing on three major elements of well-being: </a:t>
            </a:r>
          </a:p>
          <a:p>
            <a:r>
              <a:rPr lang="en-US" dirty="0" smtClean="0"/>
              <a:t>…..health, safety, and quality of life—“Building Better Health,” “Living Safely,” and “Thriving,” respectively. </a:t>
            </a:r>
          </a:p>
          <a:p>
            <a:endParaRPr lang="en-US" dirty="0"/>
          </a:p>
        </p:txBody>
      </p:sp>
      <p:sp>
        <p:nvSpPr>
          <p:cNvPr id="4" name="Slide Number Placeholder 3"/>
          <p:cNvSpPr>
            <a:spLocks noGrp="1"/>
          </p:cNvSpPr>
          <p:nvPr>
            <p:ph type="sldNum" sz="quarter" idx="10"/>
          </p:nvPr>
        </p:nvSpPr>
        <p:spPr/>
        <p:txBody>
          <a:bodyPr/>
          <a:lstStyle/>
          <a:p>
            <a:fld id="{74B60785-9338-114B-891F-4D52A71C2C76}" type="slidenum">
              <a:rPr lang="en-US" smtClean="0"/>
              <a:t>2</a:t>
            </a:fld>
            <a:endParaRPr lang="en-US" dirty="0"/>
          </a:p>
        </p:txBody>
      </p:sp>
    </p:spTree>
    <p:extLst>
      <p:ext uri="{BB962C8B-B14F-4D97-AF65-F5344CB8AC3E}">
        <p14:creationId xmlns:p14="http://schemas.microsoft.com/office/powerpoint/2010/main" val="4086928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Ryan</a:t>
            </a:r>
          </a:p>
          <a:p>
            <a:endParaRPr lang="en-US" dirty="0" smtClean="0"/>
          </a:p>
          <a:p>
            <a:r>
              <a:rPr lang="en-US" dirty="0" smtClean="0"/>
              <a:t>In </a:t>
            </a:r>
            <a:r>
              <a:rPr lang="en-US" dirty="0" smtClean="0"/>
              <a:t>2011, females had higher rates of non-communicable (chronic) diseases and reported communicable diseases compared to the county, where men had higher rates of injuries and poor behavioral health outcomes. </a:t>
            </a:r>
            <a:endParaRPr lang="en-US" dirty="0"/>
          </a:p>
        </p:txBody>
      </p:sp>
      <p:sp>
        <p:nvSpPr>
          <p:cNvPr id="4" name="Slide Number Placeholder 3"/>
          <p:cNvSpPr>
            <a:spLocks noGrp="1"/>
          </p:cNvSpPr>
          <p:nvPr>
            <p:ph type="sldNum" sz="quarter" idx="10"/>
          </p:nvPr>
        </p:nvSpPr>
        <p:spPr/>
        <p:txBody>
          <a:bodyPr/>
          <a:lstStyle/>
          <a:p>
            <a:fld id="{74B60785-9338-114B-891F-4D52A71C2C76}"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810739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Ryan</a:t>
            </a:r>
          </a:p>
          <a:p>
            <a:endParaRPr lang="en-US" dirty="0" smtClean="0"/>
          </a:p>
          <a:p>
            <a:r>
              <a:rPr lang="en-US" dirty="0" smtClean="0"/>
              <a:t>In </a:t>
            </a:r>
            <a:r>
              <a:rPr lang="en-US" dirty="0" smtClean="0"/>
              <a:t>2011, residents living in very urban environments had higher rates of all health outcomes compared to the county. Additionally, those who lived in rural environments had higher rates of poor maternal and child health outcomes, injuries, and non-communicable (chronic) diseases. Urbanicity</a:t>
            </a:r>
            <a:r>
              <a:rPr lang="en-US" baseline="0" dirty="0" smtClean="0"/>
              <a:t> categories are determined by average population density per square mile.</a:t>
            </a:r>
            <a:endParaRPr lang="en-US" dirty="0"/>
          </a:p>
        </p:txBody>
      </p:sp>
      <p:sp>
        <p:nvSpPr>
          <p:cNvPr id="4" name="Slide Number Placeholder 3"/>
          <p:cNvSpPr>
            <a:spLocks noGrp="1"/>
          </p:cNvSpPr>
          <p:nvPr>
            <p:ph type="sldNum" sz="quarter" idx="10"/>
          </p:nvPr>
        </p:nvSpPr>
        <p:spPr/>
        <p:txBody>
          <a:bodyPr/>
          <a:lstStyle/>
          <a:p>
            <a:fld id="{74B60785-9338-114B-891F-4D52A71C2C76}"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850064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Ryan</a:t>
            </a:r>
          </a:p>
          <a:p>
            <a:endParaRPr lang="en-US" dirty="0" smtClean="0"/>
          </a:p>
          <a:p>
            <a:r>
              <a:rPr lang="en-US" dirty="0" smtClean="0"/>
              <a:t>In </a:t>
            </a:r>
            <a:r>
              <a:rPr lang="en-US" dirty="0" smtClean="0"/>
              <a:t>2011, black residents had higher rates of all health outcomes compared to the rest of the county, while Asian/ Pacific Islander residents had lower rates of all health outcomes. </a:t>
            </a:r>
            <a:endParaRPr lang="en-US" dirty="0"/>
          </a:p>
        </p:txBody>
      </p:sp>
      <p:sp>
        <p:nvSpPr>
          <p:cNvPr id="4" name="Slide Number Placeholder 3"/>
          <p:cNvSpPr>
            <a:spLocks noGrp="1"/>
          </p:cNvSpPr>
          <p:nvPr>
            <p:ph type="sldNum" sz="quarter" idx="10"/>
          </p:nvPr>
        </p:nvSpPr>
        <p:spPr/>
        <p:txBody>
          <a:bodyPr/>
          <a:lstStyle/>
          <a:p>
            <a:fld id="{74B60785-9338-114B-891F-4D52A71C2C76}"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13154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Ryan</a:t>
            </a:r>
          </a:p>
          <a:p>
            <a:endParaRPr lang="en-US" dirty="0" smtClean="0"/>
          </a:p>
          <a:p>
            <a:r>
              <a:rPr lang="en-US" dirty="0" smtClean="0"/>
              <a:t>In </a:t>
            </a:r>
            <a:r>
              <a:rPr lang="en-US" dirty="0" smtClean="0"/>
              <a:t>2011, residents with the lowest and low incomes had the highest rates of all health outcomes compared to the rest of the county, while residents with higher incomes had lower rates of all health outcomes. Socioeconomic Status</a:t>
            </a:r>
            <a:r>
              <a:rPr lang="en-US" baseline="0" dirty="0" smtClean="0"/>
              <a:t> is measured by median household income (as determined by the American Community Survey) as a proxy: lowest ($40,000-$50,000), low ($50,000-$60,000), moderately low ($60,000-$70,000), moderately high ($70,000-$80,000), high ($80,000-$90,000) and highest incomes ($90,000+).  </a:t>
            </a:r>
            <a:endParaRPr lang="en-US" dirty="0"/>
          </a:p>
        </p:txBody>
      </p:sp>
      <p:sp>
        <p:nvSpPr>
          <p:cNvPr id="4" name="Slide Number Placeholder 3"/>
          <p:cNvSpPr>
            <a:spLocks noGrp="1"/>
          </p:cNvSpPr>
          <p:nvPr>
            <p:ph type="sldNum" sz="quarter" idx="10"/>
          </p:nvPr>
        </p:nvSpPr>
        <p:spPr/>
        <p:txBody>
          <a:bodyPr/>
          <a:lstStyle/>
          <a:p>
            <a:fld id="{74B60785-9338-114B-891F-4D52A71C2C76}"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587498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Ryan</a:t>
            </a:r>
          </a:p>
          <a:p>
            <a:endParaRPr lang="en-US" dirty="0" smtClean="0"/>
          </a:p>
          <a:p>
            <a:r>
              <a:rPr lang="en-US" dirty="0" smtClean="0"/>
              <a:t>So </a:t>
            </a:r>
            <a:r>
              <a:rPr lang="en-US" dirty="0" smtClean="0"/>
              <a:t>let’s dive into the Questions and the Data Set!</a:t>
            </a:r>
          </a:p>
          <a:p>
            <a:endParaRPr lang="en-US" dirty="0" smtClean="0"/>
          </a:p>
          <a:p>
            <a:r>
              <a:rPr lang="en-US" dirty="0" smtClean="0"/>
              <a:t>Say Q1.</a:t>
            </a:r>
            <a:r>
              <a:rPr lang="en-US" baseline="0" dirty="0" smtClean="0"/>
              <a:t> </a:t>
            </a:r>
            <a:endParaRPr lang="en-US" dirty="0" smtClean="0"/>
          </a:p>
          <a:p>
            <a:endParaRPr lang="en-US" dirty="0" smtClean="0"/>
          </a:p>
          <a:p>
            <a:r>
              <a:rPr lang="en-US" dirty="0" smtClean="0"/>
              <a:t>This says to me: What’s the situation?</a:t>
            </a:r>
          </a:p>
          <a:p>
            <a:r>
              <a:rPr lang="en-US" dirty="0" smtClean="0"/>
              <a:t>-3 Qs</a:t>
            </a:r>
          </a:p>
          <a:p>
            <a:endParaRPr lang="en-US" dirty="0" smtClean="0"/>
          </a:p>
          <a:p>
            <a:r>
              <a:rPr lang="en-US" dirty="0" smtClean="0"/>
              <a:t>Paint the picture. What’s the setting? And from this, what is your hypothesis? WHAT could be driving factors</a:t>
            </a:r>
            <a:r>
              <a:rPr lang="en-US" baseline="0" dirty="0" smtClean="0"/>
              <a:t> related to our disease trends? Set the stage.</a:t>
            </a:r>
          </a:p>
          <a:p>
            <a:r>
              <a:rPr lang="en-US" baseline="0" dirty="0" smtClean="0"/>
              <a:t>This is probably going to be basic </a:t>
            </a:r>
            <a:r>
              <a:rPr lang="en-US" baseline="0" dirty="0" err="1" smtClean="0"/>
              <a:t>descriptives</a:t>
            </a:r>
            <a:r>
              <a:rPr lang="en-US" baseline="0" dirty="0" smtClean="0"/>
              <a:t>, methodologically speaking. You have complete freedom to get as creative as you want with this.   </a:t>
            </a:r>
            <a:endParaRPr lang="en-US" dirty="0"/>
          </a:p>
        </p:txBody>
      </p:sp>
      <p:sp>
        <p:nvSpPr>
          <p:cNvPr id="4" name="Slide Number Placeholder 3"/>
          <p:cNvSpPr>
            <a:spLocks noGrp="1"/>
          </p:cNvSpPr>
          <p:nvPr>
            <p:ph type="sldNum" sz="quarter" idx="10"/>
          </p:nvPr>
        </p:nvSpPr>
        <p:spPr/>
        <p:txBody>
          <a:bodyPr/>
          <a:lstStyle/>
          <a:p>
            <a:fld id="{74B60785-9338-114B-891F-4D52A71C2C76}" type="slidenum">
              <a:rPr lang="en-US" smtClean="0"/>
              <a:t>24</a:t>
            </a:fld>
            <a:endParaRPr lang="en-US"/>
          </a:p>
        </p:txBody>
      </p:sp>
    </p:spTree>
    <p:extLst>
      <p:ext uri="{BB962C8B-B14F-4D97-AF65-F5344CB8AC3E}">
        <p14:creationId xmlns:p14="http://schemas.microsoft.com/office/powerpoint/2010/main" val="475109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Ryan</a:t>
            </a:r>
          </a:p>
          <a:p>
            <a:endParaRPr lang="en-US" dirty="0" smtClean="0"/>
          </a:p>
          <a:p>
            <a:r>
              <a:rPr lang="en-US" dirty="0" smtClean="0"/>
              <a:t>Say Q2- </a:t>
            </a:r>
          </a:p>
          <a:p>
            <a:r>
              <a:rPr lang="en-US" dirty="0" smtClean="0"/>
              <a:t>This says to me: alright, </a:t>
            </a:r>
            <a:r>
              <a:rPr lang="en-US" dirty="0" err="1" smtClean="0"/>
              <a:t>whats</a:t>
            </a:r>
            <a:r>
              <a:rPr lang="en-US" dirty="0" smtClean="0"/>
              <a:t> the next step? We</a:t>
            </a:r>
            <a:r>
              <a:rPr lang="en-US" baseline="0" dirty="0" smtClean="0"/>
              <a:t> know the situation, now what?!</a:t>
            </a:r>
          </a:p>
          <a:p>
            <a:endParaRPr lang="en-US" baseline="0" dirty="0" smtClean="0"/>
          </a:p>
          <a:p>
            <a:r>
              <a:rPr lang="en-US" baseline="0" dirty="0" smtClean="0"/>
              <a:t>2 Qs</a:t>
            </a:r>
          </a:p>
          <a:p>
            <a:endParaRPr lang="en-US" dirty="0" smtClean="0"/>
          </a:p>
          <a:p>
            <a:r>
              <a:rPr lang="en-US" dirty="0" smtClean="0"/>
              <a:t>Time to test WHAT could be driving factors</a:t>
            </a:r>
            <a:r>
              <a:rPr lang="en-US" baseline="0" dirty="0" smtClean="0"/>
              <a:t> related to our disease trends! What is associated and what might be protective? </a:t>
            </a:r>
          </a:p>
          <a:p>
            <a:r>
              <a:rPr lang="en-US" baseline="0" dirty="0" smtClean="0"/>
              <a:t>Again, you should keep creative with this but methodologically speaking, I see correlations here, maybe some predictive analytics, but mostly correlations. What’s positively associated and what is negatively associated with our diseases?</a:t>
            </a:r>
          </a:p>
        </p:txBody>
      </p:sp>
      <p:sp>
        <p:nvSpPr>
          <p:cNvPr id="4" name="Slide Number Placeholder 3"/>
          <p:cNvSpPr>
            <a:spLocks noGrp="1"/>
          </p:cNvSpPr>
          <p:nvPr>
            <p:ph type="sldNum" sz="quarter" idx="10"/>
          </p:nvPr>
        </p:nvSpPr>
        <p:spPr/>
        <p:txBody>
          <a:bodyPr/>
          <a:lstStyle/>
          <a:p>
            <a:fld id="{74B60785-9338-114B-891F-4D52A71C2C76}" type="slidenum">
              <a:rPr lang="en-US" smtClean="0"/>
              <a:t>25</a:t>
            </a:fld>
            <a:endParaRPr lang="en-US"/>
          </a:p>
        </p:txBody>
      </p:sp>
    </p:spTree>
    <p:extLst>
      <p:ext uri="{BB962C8B-B14F-4D97-AF65-F5344CB8AC3E}">
        <p14:creationId xmlns:p14="http://schemas.microsoft.com/office/powerpoint/2010/main" val="475109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Ryan</a:t>
            </a:r>
          </a:p>
          <a:p>
            <a:endParaRPr lang="en-US" dirty="0" smtClean="0"/>
          </a:p>
          <a:p>
            <a:r>
              <a:rPr lang="en-US" dirty="0" smtClean="0"/>
              <a:t>Ok </a:t>
            </a:r>
            <a:r>
              <a:rPr lang="en-US" dirty="0" smtClean="0"/>
              <a:t>Q3 has 2 options: you must pick 1.  And for each of these, there are actually 2 parts. This is where it</a:t>
            </a:r>
            <a:r>
              <a:rPr lang="en-US" baseline="0" dirty="0" smtClean="0"/>
              <a:t> gets tricky. </a:t>
            </a:r>
          </a:p>
          <a:p>
            <a:endParaRPr lang="en-US" baseline="0" dirty="0" smtClean="0"/>
          </a:p>
          <a:p>
            <a:r>
              <a:rPr lang="en-US" dirty="0" smtClean="0"/>
              <a:t>This Question ultimately says to me: Predict what will happen. </a:t>
            </a:r>
          </a:p>
          <a:p>
            <a:pPr defTabSz="461532"/>
            <a:r>
              <a:rPr lang="en-US" dirty="0" smtClean="0"/>
              <a:t>Say Q3</a:t>
            </a:r>
          </a:p>
          <a:p>
            <a:pPr defTabSz="461532"/>
            <a:endParaRPr lang="en-US" b="1" dirty="0" smtClean="0">
              <a:solidFill>
                <a:schemeClr val="tx1">
                  <a:lumMod val="50000"/>
                </a:schemeClr>
              </a:solidFill>
              <a:ea typeface="Calibri"/>
            </a:endParaRPr>
          </a:p>
          <a:p>
            <a:pPr defTabSz="461532"/>
            <a:r>
              <a:rPr lang="en-US" b="0" dirty="0" smtClean="0">
                <a:solidFill>
                  <a:schemeClr val="tx1">
                    <a:lumMod val="50000"/>
                  </a:schemeClr>
                </a:solidFill>
                <a:ea typeface="Calibri"/>
              </a:rPr>
              <a:t>It’s a long question but ultimately</a:t>
            </a:r>
            <a:r>
              <a:rPr lang="en-US" b="0" baseline="0" dirty="0" smtClean="0">
                <a:solidFill>
                  <a:schemeClr val="tx1">
                    <a:lumMod val="50000"/>
                  </a:schemeClr>
                </a:solidFill>
                <a:ea typeface="Calibri"/>
              </a:rPr>
              <a:t> we want to know if your associations could make a change or a real difference. Project out what we would expect our rates of disease to be in 10 years. Now say, Perhaps you find that those who visit fast food restaurants often in a certain area have higher rates of disease.  If you can tell me that by addressing that behavior, the rates potentially could lower in 10 years, then that is something meaningful to us. That gives us something potentially actionable for us as we work on interventions. </a:t>
            </a:r>
          </a:p>
          <a:p>
            <a:pPr defTabSz="461532"/>
            <a:endParaRPr lang="en-US" b="0" baseline="0" dirty="0" smtClean="0">
              <a:solidFill>
                <a:schemeClr val="tx1">
                  <a:lumMod val="50000"/>
                </a:schemeClr>
              </a:solidFill>
              <a:ea typeface="Calibri"/>
            </a:endParaRPr>
          </a:p>
          <a:p>
            <a:pPr defTabSz="461532"/>
            <a:r>
              <a:rPr lang="en-US" b="0" baseline="0" dirty="0" smtClean="0">
                <a:solidFill>
                  <a:schemeClr val="tx1">
                    <a:lumMod val="50000"/>
                  </a:schemeClr>
                </a:solidFill>
                <a:ea typeface="Calibri"/>
              </a:rPr>
              <a:t>For this you can do a lot of different methods. I can see a </a:t>
            </a:r>
            <a:r>
              <a:rPr lang="en-US" b="0" dirty="0" smtClean="0">
                <a:solidFill>
                  <a:schemeClr val="tx1">
                    <a:lumMod val="50000"/>
                  </a:schemeClr>
                </a:solidFill>
                <a:ea typeface="Calibri"/>
              </a:rPr>
              <a:t>Cluster Analysis,</a:t>
            </a:r>
            <a:r>
              <a:rPr lang="en-US" b="0" baseline="0" dirty="0" smtClean="0">
                <a:solidFill>
                  <a:schemeClr val="tx1">
                    <a:lumMod val="50000"/>
                  </a:schemeClr>
                </a:solidFill>
                <a:ea typeface="Calibri"/>
              </a:rPr>
              <a:t> </a:t>
            </a:r>
            <a:r>
              <a:rPr lang="en-US" b="0" dirty="0" smtClean="0">
                <a:solidFill>
                  <a:schemeClr val="tx1">
                    <a:lumMod val="50000"/>
                  </a:schemeClr>
                </a:solidFill>
                <a:ea typeface="Calibri"/>
              </a:rPr>
              <a:t>Factor Analysis, several</a:t>
            </a:r>
            <a:r>
              <a:rPr lang="en-US" b="0" baseline="0" dirty="0" smtClean="0">
                <a:solidFill>
                  <a:schemeClr val="tx1">
                    <a:lumMod val="50000"/>
                  </a:schemeClr>
                </a:solidFill>
                <a:ea typeface="Calibri"/>
              </a:rPr>
              <a:t> different regressions. Its up to you. Ultimately we are looking to see if you can help us find a way to make a difference. </a:t>
            </a:r>
            <a:endParaRPr lang="en-US" b="0" dirty="0" smtClean="0">
              <a:solidFill>
                <a:schemeClr val="tx1">
                  <a:lumMod val="50000"/>
                </a:schemeClr>
              </a:solidFill>
              <a:ea typeface="Calibri"/>
            </a:endParaRPr>
          </a:p>
          <a:p>
            <a:endParaRPr lang="en-US" dirty="0"/>
          </a:p>
        </p:txBody>
      </p:sp>
      <p:sp>
        <p:nvSpPr>
          <p:cNvPr id="4" name="Slide Number Placeholder 3"/>
          <p:cNvSpPr>
            <a:spLocks noGrp="1"/>
          </p:cNvSpPr>
          <p:nvPr>
            <p:ph type="sldNum" sz="quarter" idx="10"/>
          </p:nvPr>
        </p:nvSpPr>
        <p:spPr/>
        <p:txBody>
          <a:bodyPr/>
          <a:lstStyle/>
          <a:p>
            <a:fld id="{74B60785-9338-114B-891F-4D52A71C2C76}" type="slidenum">
              <a:rPr lang="en-US" smtClean="0"/>
              <a:t>26</a:t>
            </a:fld>
            <a:endParaRPr lang="en-US"/>
          </a:p>
        </p:txBody>
      </p:sp>
    </p:spTree>
    <p:extLst>
      <p:ext uri="{BB962C8B-B14F-4D97-AF65-F5344CB8AC3E}">
        <p14:creationId xmlns:p14="http://schemas.microsoft.com/office/powerpoint/2010/main" val="475109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Ryan</a:t>
            </a:r>
          </a:p>
          <a:p>
            <a:endParaRPr lang="en-US" dirty="0" smtClean="0"/>
          </a:p>
          <a:p>
            <a:r>
              <a:rPr lang="en-US" dirty="0" smtClean="0"/>
              <a:t>Ok </a:t>
            </a:r>
            <a:r>
              <a:rPr lang="en-US" dirty="0" smtClean="0"/>
              <a:t>Q3 has 2 options: you must pick 1.  And for each of these, there are actually 2 parts. This is where it</a:t>
            </a:r>
            <a:r>
              <a:rPr lang="en-US" baseline="0" dirty="0" smtClean="0"/>
              <a:t> gets tricky. </a:t>
            </a:r>
          </a:p>
          <a:p>
            <a:endParaRPr lang="en-US" baseline="0" dirty="0" smtClean="0"/>
          </a:p>
          <a:p>
            <a:r>
              <a:rPr lang="en-US" dirty="0" smtClean="0"/>
              <a:t>This Question ultimately says to me: Predict what will happen. </a:t>
            </a:r>
          </a:p>
          <a:p>
            <a:pPr defTabSz="461532"/>
            <a:r>
              <a:rPr lang="en-US" dirty="0" smtClean="0"/>
              <a:t>Say Q3</a:t>
            </a:r>
          </a:p>
          <a:p>
            <a:pPr defTabSz="461532"/>
            <a:endParaRPr lang="en-US" b="1" dirty="0" smtClean="0">
              <a:solidFill>
                <a:schemeClr val="tx1">
                  <a:lumMod val="50000"/>
                </a:schemeClr>
              </a:solidFill>
              <a:ea typeface="Calibri"/>
            </a:endParaRPr>
          </a:p>
          <a:p>
            <a:pPr defTabSz="461532"/>
            <a:r>
              <a:rPr lang="en-US" b="0" dirty="0" smtClean="0">
                <a:solidFill>
                  <a:schemeClr val="tx1">
                    <a:lumMod val="50000"/>
                  </a:schemeClr>
                </a:solidFill>
                <a:ea typeface="Calibri"/>
              </a:rPr>
              <a:t>It’s a long question but ultimately</a:t>
            </a:r>
            <a:r>
              <a:rPr lang="en-US" b="0" baseline="0" dirty="0" smtClean="0">
                <a:solidFill>
                  <a:schemeClr val="tx1">
                    <a:lumMod val="50000"/>
                  </a:schemeClr>
                </a:solidFill>
                <a:ea typeface="Calibri"/>
              </a:rPr>
              <a:t> we want to know if your associations could make a change or a real difference. Project out what we would expect our rates of disease to be in 10 years. Now say, Perhaps you find that those who visit fast food restaurants often in a certain area have higher rates of disease.  If you can tell me that by addressing that behavior, the rates potentially could lower in 10 years, then that is something meaningful to us. That gives us something potentially actionable for us as we work on interventions. </a:t>
            </a:r>
          </a:p>
          <a:p>
            <a:pPr defTabSz="461532"/>
            <a:endParaRPr lang="en-US" b="0" baseline="0" dirty="0" smtClean="0">
              <a:solidFill>
                <a:schemeClr val="tx1">
                  <a:lumMod val="50000"/>
                </a:schemeClr>
              </a:solidFill>
              <a:ea typeface="Calibri"/>
            </a:endParaRPr>
          </a:p>
          <a:p>
            <a:pPr defTabSz="461532"/>
            <a:r>
              <a:rPr lang="en-US" b="0" baseline="0" dirty="0" smtClean="0">
                <a:solidFill>
                  <a:schemeClr val="tx1">
                    <a:lumMod val="50000"/>
                  </a:schemeClr>
                </a:solidFill>
                <a:ea typeface="Calibri"/>
              </a:rPr>
              <a:t>For this you can do a lot of different methods. I can see a </a:t>
            </a:r>
            <a:r>
              <a:rPr lang="en-US" b="0" dirty="0" smtClean="0">
                <a:solidFill>
                  <a:schemeClr val="tx1">
                    <a:lumMod val="50000"/>
                  </a:schemeClr>
                </a:solidFill>
                <a:ea typeface="Calibri"/>
              </a:rPr>
              <a:t>Cluster Analysis,</a:t>
            </a:r>
            <a:r>
              <a:rPr lang="en-US" b="0" baseline="0" dirty="0" smtClean="0">
                <a:solidFill>
                  <a:schemeClr val="tx1">
                    <a:lumMod val="50000"/>
                  </a:schemeClr>
                </a:solidFill>
                <a:ea typeface="Calibri"/>
              </a:rPr>
              <a:t> </a:t>
            </a:r>
            <a:r>
              <a:rPr lang="en-US" b="0" dirty="0" smtClean="0">
                <a:solidFill>
                  <a:schemeClr val="tx1">
                    <a:lumMod val="50000"/>
                  </a:schemeClr>
                </a:solidFill>
                <a:ea typeface="Calibri"/>
              </a:rPr>
              <a:t>Factor Analysis, several</a:t>
            </a:r>
            <a:r>
              <a:rPr lang="en-US" b="0" baseline="0" dirty="0" smtClean="0">
                <a:solidFill>
                  <a:schemeClr val="tx1">
                    <a:lumMod val="50000"/>
                  </a:schemeClr>
                </a:solidFill>
                <a:ea typeface="Calibri"/>
              </a:rPr>
              <a:t> different regressions. Its up to you. Ultimately we are looking to see if you can help us find a way to make a difference. </a:t>
            </a:r>
            <a:endParaRPr lang="en-US" b="0" dirty="0" smtClean="0">
              <a:solidFill>
                <a:schemeClr val="tx1">
                  <a:lumMod val="50000"/>
                </a:schemeClr>
              </a:solidFill>
              <a:ea typeface="Calibri"/>
            </a:endParaRPr>
          </a:p>
          <a:p>
            <a:endParaRPr lang="en-US" dirty="0"/>
          </a:p>
        </p:txBody>
      </p:sp>
      <p:sp>
        <p:nvSpPr>
          <p:cNvPr id="4" name="Slide Number Placeholder 3"/>
          <p:cNvSpPr>
            <a:spLocks noGrp="1"/>
          </p:cNvSpPr>
          <p:nvPr>
            <p:ph type="sldNum" sz="quarter" idx="10"/>
          </p:nvPr>
        </p:nvSpPr>
        <p:spPr/>
        <p:txBody>
          <a:bodyPr/>
          <a:lstStyle/>
          <a:p>
            <a:fld id="{74B60785-9338-114B-891F-4D52A71C2C76}" type="slidenum">
              <a:rPr lang="en-US" smtClean="0"/>
              <a:t>27</a:t>
            </a:fld>
            <a:endParaRPr lang="en-US"/>
          </a:p>
        </p:txBody>
      </p:sp>
    </p:spTree>
    <p:extLst>
      <p:ext uri="{BB962C8B-B14F-4D97-AF65-F5344CB8AC3E}">
        <p14:creationId xmlns:p14="http://schemas.microsoft.com/office/powerpoint/2010/main" val="475109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Ryan</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Open up data files</a:t>
            </a:r>
          </a:p>
          <a:p>
            <a:endParaRPr lang="en-US" dirty="0"/>
          </a:p>
        </p:txBody>
      </p:sp>
      <p:sp>
        <p:nvSpPr>
          <p:cNvPr id="4" name="Slide Number Placeholder 3"/>
          <p:cNvSpPr>
            <a:spLocks noGrp="1"/>
          </p:cNvSpPr>
          <p:nvPr>
            <p:ph type="sldNum" sz="quarter" idx="10"/>
          </p:nvPr>
        </p:nvSpPr>
        <p:spPr/>
        <p:txBody>
          <a:bodyPr/>
          <a:lstStyle/>
          <a:p>
            <a:fld id="{74B60785-9338-114B-891F-4D52A71C2C76}" type="slidenum">
              <a:rPr lang="en-US" smtClean="0"/>
              <a:t>28</a:t>
            </a:fld>
            <a:endParaRPr lang="en-US"/>
          </a:p>
        </p:txBody>
      </p:sp>
    </p:spTree>
    <p:extLst>
      <p:ext uri="{BB962C8B-B14F-4D97-AF65-F5344CB8AC3E}">
        <p14:creationId xmlns:p14="http://schemas.microsoft.com/office/powerpoint/2010/main" val="3691104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Ryan</a:t>
            </a:r>
            <a:endParaRPr lang="en-US" b="1" dirty="0"/>
          </a:p>
        </p:txBody>
      </p:sp>
      <p:sp>
        <p:nvSpPr>
          <p:cNvPr id="4" name="Slide Number Placeholder 3"/>
          <p:cNvSpPr>
            <a:spLocks noGrp="1"/>
          </p:cNvSpPr>
          <p:nvPr>
            <p:ph type="sldNum" sz="quarter" idx="10"/>
          </p:nvPr>
        </p:nvSpPr>
        <p:spPr/>
        <p:txBody>
          <a:bodyPr/>
          <a:lstStyle/>
          <a:p>
            <a:fld id="{74B60785-9338-114B-891F-4D52A71C2C76}" type="slidenum">
              <a:rPr lang="en-US" smtClean="0"/>
              <a:t>29</a:t>
            </a:fld>
            <a:endParaRPr lang="en-US"/>
          </a:p>
        </p:txBody>
      </p:sp>
    </p:spTree>
    <p:extLst>
      <p:ext uri="{BB962C8B-B14F-4D97-AF65-F5344CB8AC3E}">
        <p14:creationId xmlns:p14="http://schemas.microsoft.com/office/powerpoint/2010/main" val="1529330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Dale</a:t>
            </a:r>
          </a:p>
          <a:p>
            <a:endParaRPr lang="en-US" dirty="0" smtClean="0"/>
          </a:p>
          <a:p>
            <a:r>
              <a:rPr lang="en-US" dirty="0" smtClean="0"/>
              <a:t>Building </a:t>
            </a:r>
            <a:r>
              <a:rPr lang="en-US" dirty="0"/>
              <a:t>Better Health is about breaking down barriers and creating conditions that make it easier for people to live healthy lives. From promoting parks and libraries to creating zones for vegetable gardens to using fire stations to conduct blood pressure checks on Valentine’s Day, we’re transforming the environment San Diegans live in, so all of us may transform ourselves for better health.</a:t>
            </a:r>
          </a:p>
          <a:p>
            <a:r>
              <a:rPr lang="en-US" dirty="0"/>
              <a:t> </a:t>
            </a:r>
            <a:endParaRPr lang="en-US" b="1" dirty="0" smtClean="0"/>
          </a:p>
          <a:p>
            <a:pPr defTabSz="914336">
              <a:defRPr/>
            </a:pPr>
            <a:r>
              <a:rPr lang="en-US" b="1" i="1" dirty="0"/>
              <a:t>But we know wellness means more than just health, so…</a:t>
            </a:r>
            <a:endParaRPr lang="en-US" dirty="0"/>
          </a:p>
          <a:p>
            <a:pPr defTabSz="914336">
              <a:defRPr/>
            </a:pPr>
            <a:endParaRPr lang="en-US" b="1" dirty="0" smtClean="0"/>
          </a:p>
        </p:txBody>
      </p:sp>
      <p:sp>
        <p:nvSpPr>
          <p:cNvPr id="4" name="Slide Number Placeholder 3"/>
          <p:cNvSpPr>
            <a:spLocks noGrp="1"/>
          </p:cNvSpPr>
          <p:nvPr>
            <p:ph type="sldNum" sz="quarter" idx="10"/>
          </p:nvPr>
        </p:nvSpPr>
        <p:spPr/>
        <p:txBody>
          <a:bodyPr/>
          <a:lstStyle/>
          <a:p>
            <a:fld id="{95652F61-EE78-4AC0-A864-279D23398427}"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126222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Ryan</a:t>
            </a:r>
            <a:endParaRPr lang="en-US" b="1" dirty="0"/>
          </a:p>
        </p:txBody>
      </p:sp>
      <p:sp>
        <p:nvSpPr>
          <p:cNvPr id="4" name="Slide Number Placeholder 3"/>
          <p:cNvSpPr>
            <a:spLocks noGrp="1"/>
          </p:cNvSpPr>
          <p:nvPr>
            <p:ph type="sldNum" sz="quarter" idx="10"/>
          </p:nvPr>
        </p:nvSpPr>
        <p:spPr/>
        <p:txBody>
          <a:bodyPr/>
          <a:lstStyle/>
          <a:p>
            <a:fld id="{74B60785-9338-114B-891F-4D52A71C2C76}" type="slidenum">
              <a:rPr lang="en-US" smtClean="0"/>
              <a:t>30</a:t>
            </a:fld>
            <a:endParaRPr lang="en-US"/>
          </a:p>
        </p:txBody>
      </p:sp>
    </p:spTree>
    <p:extLst>
      <p:ext uri="{BB962C8B-B14F-4D97-AF65-F5344CB8AC3E}">
        <p14:creationId xmlns:p14="http://schemas.microsoft.com/office/powerpoint/2010/main" val="4858231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Kathryn</a:t>
            </a:r>
            <a:endParaRPr lang="en-US" b="1" baseline="0" dirty="0" smtClean="0"/>
          </a:p>
          <a:p>
            <a:endParaRPr lang="en-US" baseline="0" dirty="0" smtClean="0"/>
          </a:p>
        </p:txBody>
      </p:sp>
      <p:sp>
        <p:nvSpPr>
          <p:cNvPr id="4" name="Slide Number Placeholder 3"/>
          <p:cNvSpPr>
            <a:spLocks noGrp="1"/>
          </p:cNvSpPr>
          <p:nvPr>
            <p:ph type="sldNum" sz="quarter" idx="10"/>
          </p:nvPr>
        </p:nvSpPr>
        <p:spPr/>
        <p:txBody>
          <a:bodyPr/>
          <a:lstStyle/>
          <a:p>
            <a:fld id="{74B60785-9338-114B-891F-4D52A71C2C76}" type="slidenum">
              <a:rPr lang="en-US" smtClean="0"/>
              <a:t>31</a:t>
            </a:fld>
            <a:endParaRPr lang="en-US"/>
          </a:p>
        </p:txBody>
      </p:sp>
    </p:spTree>
    <p:extLst>
      <p:ext uri="{BB962C8B-B14F-4D97-AF65-F5344CB8AC3E}">
        <p14:creationId xmlns:p14="http://schemas.microsoft.com/office/powerpoint/2010/main" val="3222090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Kathryn</a:t>
            </a:r>
            <a:endParaRPr lang="en-US" dirty="0"/>
          </a:p>
        </p:txBody>
      </p:sp>
      <p:sp>
        <p:nvSpPr>
          <p:cNvPr id="4" name="Slide Number Placeholder 3"/>
          <p:cNvSpPr>
            <a:spLocks noGrp="1"/>
          </p:cNvSpPr>
          <p:nvPr>
            <p:ph type="sldNum" sz="quarter" idx="10"/>
          </p:nvPr>
        </p:nvSpPr>
        <p:spPr/>
        <p:txBody>
          <a:bodyPr/>
          <a:lstStyle/>
          <a:p>
            <a:fld id="{74B60785-9338-114B-891F-4D52A71C2C76}" type="slidenum">
              <a:rPr lang="en-US" smtClean="0"/>
              <a:t>32</a:t>
            </a:fld>
            <a:endParaRPr lang="en-US" dirty="0"/>
          </a:p>
        </p:txBody>
      </p:sp>
    </p:spTree>
    <p:extLst>
      <p:ext uri="{BB962C8B-B14F-4D97-AF65-F5344CB8AC3E}">
        <p14:creationId xmlns:p14="http://schemas.microsoft.com/office/powerpoint/2010/main" val="2652653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B60785-9338-114B-891F-4D52A71C2C76}" type="slidenum">
              <a:rPr lang="en-US" smtClean="0"/>
              <a:t>33</a:t>
            </a:fld>
            <a:endParaRPr lang="en-US" dirty="0"/>
          </a:p>
        </p:txBody>
      </p:sp>
    </p:spTree>
    <p:extLst>
      <p:ext uri="{BB962C8B-B14F-4D97-AF65-F5344CB8AC3E}">
        <p14:creationId xmlns:p14="http://schemas.microsoft.com/office/powerpoint/2010/main" val="1901069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Dale</a:t>
            </a:r>
          </a:p>
          <a:p>
            <a:endParaRPr lang="en-US" dirty="0" smtClean="0"/>
          </a:p>
          <a:p>
            <a:r>
              <a:rPr lang="en-US" dirty="0" smtClean="0"/>
              <a:t>The </a:t>
            </a:r>
            <a:r>
              <a:rPr lang="en-US" i="1" dirty="0"/>
              <a:t>Living Safely </a:t>
            </a:r>
            <a:r>
              <a:rPr lang="en-US" dirty="0"/>
              <a:t>strategy is focused on achieving three key outcomes over time, with the fundamental goal of making San Diego County one of the safest regions in the nation.</a:t>
            </a:r>
          </a:p>
          <a:p>
            <a:r>
              <a:rPr lang="en-US" dirty="0"/>
              <a:t> </a:t>
            </a:r>
          </a:p>
          <a:p>
            <a:r>
              <a:rPr lang="en-US" dirty="0"/>
              <a:t>Our public safety stakeholders work collaboratively to incarcerate criminals through joint task forces and sharing of information.</a:t>
            </a:r>
            <a:r>
              <a:rPr lang="en-US" dirty="0" smtClean="0">
                <a:solidFill>
                  <a:schemeClr val="tx1">
                    <a:lumMod val="50000"/>
                  </a:schemeClr>
                </a:solidFill>
              </a:rPr>
              <a:t> </a:t>
            </a:r>
            <a:r>
              <a:rPr lang="en-US" dirty="0" smtClean="0"/>
              <a:t>Just as important is targeting at-risk youth with programs and services to prevent them from becoming future criminals.  </a:t>
            </a:r>
            <a:r>
              <a:rPr lang="en-US" dirty="0"/>
              <a:t>We realize that providing substance abuse treatment, vocational training,  housing assistance, and specialized collaborative courts will reduce recidivism and reduce our jail population.</a:t>
            </a:r>
          </a:p>
          <a:p>
            <a:r>
              <a:rPr lang="en-US" dirty="0"/>
              <a:t> </a:t>
            </a:r>
          </a:p>
          <a:p>
            <a:r>
              <a:rPr lang="en-US" dirty="0"/>
              <a:t>We also realize that aiding the victims of crime is equally important—helping those who were in the wrong place at the wrong time or who were victimized by people they should have been able to trust.  Assistance includes finding shelter and transportation, serving as a liaison with hospitals, or protecting vulnerable children and adults from further victimization.  </a:t>
            </a:r>
          </a:p>
          <a:p>
            <a:pPr defTabSz="457168">
              <a:defRPr/>
            </a:pPr>
            <a:endParaRPr lang="en-US" dirty="0"/>
          </a:p>
          <a:p>
            <a:pPr defTabSz="457168">
              <a:defRPr/>
            </a:pPr>
            <a:r>
              <a:rPr lang="en-US" dirty="0"/>
              <a:t>Making neighborhoods safe to live, work, and play is the nexus between health and safety.  A perfect example of this is our safe routes to schools efforts, where Public Works departments and law enforcement work with Health and Human Services staff </a:t>
            </a:r>
            <a:r>
              <a:rPr lang="en-US" dirty="0" smtClean="0"/>
              <a:t>and </a:t>
            </a:r>
            <a:r>
              <a:rPr lang="en-US" dirty="0"/>
              <a:t>schools to maintain routes to school that are safe and healthy.</a:t>
            </a:r>
          </a:p>
          <a:p>
            <a:r>
              <a:rPr lang="en-US" dirty="0"/>
              <a:t> </a:t>
            </a:r>
          </a:p>
          <a:p>
            <a:r>
              <a:rPr lang="en-US" dirty="0"/>
              <a:t>Finally, the upcoming 10 year anniversary of the Cedar Fire, the worst in California’s history, reminds us that we must always be prepared for natural disasters. We’ve come a long way since the 2007 wildfires but there is always room for progress. Ensuring local residents and businesses have 72 hour preparedness is essential for a resilient community. We’ve increased coordination and resource sharing with fire protection districts and the incorporated cities throughout the County. </a:t>
            </a:r>
          </a:p>
          <a:p>
            <a:r>
              <a:rPr lang="en-US" dirty="0"/>
              <a:t> </a:t>
            </a:r>
          </a:p>
          <a:p>
            <a:pPr defTabSz="924851">
              <a:defRPr/>
            </a:pPr>
            <a:endParaRPr lang="en-US" dirty="0"/>
          </a:p>
        </p:txBody>
      </p:sp>
      <p:sp>
        <p:nvSpPr>
          <p:cNvPr id="4" name="Slide Number Placeholder 3"/>
          <p:cNvSpPr>
            <a:spLocks noGrp="1"/>
          </p:cNvSpPr>
          <p:nvPr>
            <p:ph type="sldNum" sz="quarter" idx="10"/>
          </p:nvPr>
        </p:nvSpPr>
        <p:spPr/>
        <p:txBody>
          <a:bodyPr/>
          <a:lstStyle/>
          <a:p>
            <a:fld id="{95652F61-EE78-4AC0-A864-279D23398427}"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943965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Dale</a:t>
            </a:r>
          </a:p>
          <a:p>
            <a:endParaRPr lang="en-US" dirty="0" smtClean="0"/>
          </a:p>
          <a:p>
            <a:r>
              <a:rPr lang="en-US" dirty="0" smtClean="0"/>
              <a:t>In </a:t>
            </a:r>
            <a:r>
              <a:rPr lang="en-US" dirty="0"/>
              <a:t>2014, we rolled out the third and final phase of </a:t>
            </a:r>
            <a:r>
              <a:rPr lang="en-US" i="1" dirty="0"/>
              <a:t>Live Well San Diego</a:t>
            </a:r>
            <a:r>
              <a:rPr lang="en-US" dirty="0"/>
              <a:t>, known as “Thriving.” </a:t>
            </a:r>
          </a:p>
          <a:p>
            <a:r>
              <a:rPr lang="en-US" dirty="0"/>
              <a:t> </a:t>
            </a:r>
          </a:p>
          <a:p>
            <a:r>
              <a:rPr lang="en-US" dirty="0" smtClean="0"/>
              <a:t>A</a:t>
            </a:r>
            <a:r>
              <a:rPr lang="en-US" baseline="0" dirty="0" smtClean="0"/>
              <a:t> </a:t>
            </a:r>
            <a:r>
              <a:rPr lang="en-US" dirty="0" smtClean="0"/>
              <a:t>dynamic cross-sector group of 70 stakeholders who all have a vested interest in quality-of-life issues in our region were involved in developing the Thriving strategy. These public, private, and nonprofit stakeholders came together as a team to help define “Thriving” because thriving means different things to different people.  </a:t>
            </a:r>
          </a:p>
          <a:p>
            <a:endParaRPr lang="en-US" dirty="0" smtClean="0"/>
          </a:p>
          <a:p>
            <a:r>
              <a:rPr lang="en-US" dirty="0" smtClean="0"/>
              <a:t>These diverse representatives included local business and education, healthcare, philanthropy and community services, government, environment, military, arts and culture, and the faith communities.</a:t>
            </a:r>
            <a:r>
              <a:rPr lang="en-US" baseline="0" dirty="0" smtClean="0"/>
              <a:t> The goal was to </a:t>
            </a:r>
            <a:r>
              <a:rPr lang="en-US" dirty="0" smtClean="0"/>
              <a:t>identify opportunities where, </a:t>
            </a:r>
            <a:r>
              <a:rPr lang="en-US" b="1" dirty="0" smtClean="0"/>
              <a:t>by working together, we will be able to achieve greater results in improving our region's quality of life.   </a:t>
            </a:r>
          </a:p>
          <a:p>
            <a:endParaRPr lang="en-US" dirty="0" smtClean="0"/>
          </a:p>
          <a:p>
            <a:r>
              <a:rPr lang="en-US" dirty="0" smtClean="0"/>
              <a:t>Thriving’s </a:t>
            </a:r>
            <a:r>
              <a:rPr lang="en-US" dirty="0"/>
              <a:t>collective </a:t>
            </a:r>
            <a:r>
              <a:rPr lang="en-US" b="1" dirty="0"/>
              <a:t>vision</a:t>
            </a:r>
            <a:r>
              <a:rPr lang="en-US" dirty="0"/>
              <a:t> is “Cultivating opportunities for all people and communities to grow, connect, and enjoy the highest quality of life.” </a:t>
            </a:r>
            <a:br>
              <a:rPr lang="en-US" dirty="0"/>
            </a:br>
            <a:endParaRPr lang="en-US" dirty="0"/>
          </a:p>
          <a:p>
            <a:r>
              <a:rPr lang="en-US" dirty="0"/>
              <a:t>The </a:t>
            </a:r>
            <a:r>
              <a:rPr lang="en-US" b="1" dirty="0"/>
              <a:t>themes</a:t>
            </a:r>
            <a:r>
              <a:rPr lang="en-US" dirty="0"/>
              <a:t> of “Engaging,” “Connecting” and “Flourishing” </a:t>
            </a:r>
            <a:r>
              <a:rPr lang="en-US" dirty="0" smtClean="0"/>
              <a:t>provide </a:t>
            </a:r>
            <a:r>
              <a:rPr lang="en-US" dirty="0"/>
              <a:t>the lens we looked through to make sure we were striving to thrive… really </a:t>
            </a:r>
            <a:r>
              <a:rPr lang="en-US" u="sng" dirty="0"/>
              <a:t>doing</a:t>
            </a:r>
            <a:r>
              <a:rPr lang="en-US" dirty="0"/>
              <a:t> something that will make a difference in the lives of our residents.</a:t>
            </a:r>
            <a:br>
              <a:rPr lang="en-US" dirty="0"/>
            </a:br>
            <a:endParaRPr lang="en-US" dirty="0"/>
          </a:p>
          <a:p>
            <a:r>
              <a:rPr lang="en-US" dirty="0"/>
              <a:t>The </a:t>
            </a:r>
            <a:r>
              <a:rPr lang="en-US" b="1" dirty="0"/>
              <a:t>focus areas </a:t>
            </a:r>
            <a:r>
              <a:rPr lang="en-US" dirty="0"/>
              <a:t>evolved out of the priorities our community partners helped identify – Built and Natural Environment; Enrichment; and Prosperity, Economy and Education. </a:t>
            </a:r>
            <a:br>
              <a:rPr lang="en-US" dirty="0"/>
            </a:br>
            <a:endParaRPr lang="en-US" dirty="0"/>
          </a:p>
          <a:p>
            <a:r>
              <a:rPr lang="en-US" dirty="0" smtClean="0"/>
              <a:t>Specific </a:t>
            </a:r>
            <a:r>
              <a:rPr lang="en-US" b="1" dirty="0" smtClean="0"/>
              <a:t>goal </a:t>
            </a:r>
            <a:r>
              <a:rPr lang="en-US" b="1" dirty="0"/>
              <a:t>areas</a:t>
            </a:r>
            <a:r>
              <a:rPr lang="en-US" dirty="0"/>
              <a:t>, strategies and actions were developed that support each of the priority areas</a:t>
            </a:r>
            <a:r>
              <a:rPr lang="en-US" dirty="0" smtClean="0"/>
              <a:t>.</a:t>
            </a:r>
          </a:p>
          <a:p>
            <a:endParaRPr lang="en-US" dirty="0" smtClean="0"/>
          </a:p>
          <a:p>
            <a:pPr defTabSz="453017">
              <a:defRPr/>
            </a:pPr>
            <a:r>
              <a:rPr lang="en-US" dirty="0" smtClean="0">
                <a:solidFill>
                  <a:prstClr val="black"/>
                </a:solidFill>
              </a:rPr>
              <a:t>In the focus area of </a:t>
            </a:r>
            <a:r>
              <a:rPr lang="en-US" b="1" dirty="0" smtClean="0">
                <a:solidFill>
                  <a:prstClr val="black"/>
                </a:solidFill>
              </a:rPr>
              <a:t>Built and Natural Environment</a:t>
            </a:r>
            <a:r>
              <a:rPr lang="en-US" dirty="0" smtClean="0">
                <a:solidFill>
                  <a:prstClr val="black"/>
                </a:solidFill>
              </a:rPr>
              <a:t>, transportation and housing came up in nearly every group and team we met with. Broadening transportation options to improve accessibility between destinations is one of the keys to help our residents be connected to each other and to the services they need. One example of this connection is looking at where libraries, parks and social services are located in relationship to transportation</a:t>
            </a:r>
            <a:r>
              <a:rPr lang="en-US" baseline="0" dirty="0" smtClean="0">
                <a:solidFill>
                  <a:prstClr val="black"/>
                </a:solidFill>
              </a:rPr>
              <a:t> and homes.</a:t>
            </a:r>
            <a:endParaRPr lang="en-US" dirty="0" smtClean="0">
              <a:solidFill>
                <a:prstClr val="black"/>
              </a:solidFill>
            </a:endParaRPr>
          </a:p>
          <a:p>
            <a:endParaRPr lang="en-US" baseline="0" dirty="0" smtClean="0"/>
          </a:p>
          <a:p>
            <a:pPr defTabSz="452983">
              <a:defRPr/>
            </a:pPr>
            <a:r>
              <a:rPr lang="en-US" dirty="0" smtClean="0">
                <a:solidFill>
                  <a:prstClr val="black"/>
                </a:solidFill>
              </a:rPr>
              <a:t>Our community stakeholders universally noted that being involved in the community, whether it’s through volunteering, voting, or voicing their opinion, was an integral part of a Thriving region – framing </a:t>
            </a:r>
            <a:r>
              <a:rPr lang="en-US" baseline="0" dirty="0" smtClean="0">
                <a:solidFill>
                  <a:prstClr val="black"/>
                </a:solidFill>
              </a:rPr>
              <a:t>the </a:t>
            </a:r>
            <a:r>
              <a:rPr lang="en-US" b="1" baseline="0" dirty="0" smtClean="0">
                <a:solidFill>
                  <a:prstClr val="black"/>
                </a:solidFill>
              </a:rPr>
              <a:t>Enrichment</a:t>
            </a:r>
            <a:r>
              <a:rPr lang="en-US" baseline="0" dirty="0" smtClean="0">
                <a:solidFill>
                  <a:prstClr val="black"/>
                </a:solidFill>
              </a:rPr>
              <a:t> focus area</a:t>
            </a:r>
            <a:r>
              <a:rPr lang="en-US" dirty="0" smtClean="0">
                <a:solidFill>
                  <a:prstClr val="black"/>
                </a:solidFill>
              </a:rPr>
              <a:t>. We’ll be working with our external partners and internal departments on a variety of activities that help improve the impact of volunteerism, expand the use of civic spaces, and advance the arts, culture and creative community.</a:t>
            </a:r>
          </a:p>
          <a:p>
            <a:endParaRPr lang="en-US" baseline="0" dirty="0" smtClean="0"/>
          </a:p>
          <a:p>
            <a:pPr>
              <a:buFont typeface="Arial" panose="020B0604020202020204" pitchFamily="34" charset="0"/>
              <a:buNone/>
            </a:pPr>
            <a:r>
              <a:rPr lang="en-US" dirty="0" smtClean="0"/>
              <a:t>Our community stakeholders also highlighted </a:t>
            </a:r>
            <a:r>
              <a:rPr lang="en-US" baseline="0" dirty="0" smtClean="0"/>
              <a:t>the </a:t>
            </a:r>
            <a:r>
              <a:rPr lang="en-US" dirty="0" smtClean="0"/>
              <a:t>importance </a:t>
            </a:r>
            <a:r>
              <a:rPr lang="en-US" baseline="0" dirty="0" smtClean="0"/>
              <a:t>of education </a:t>
            </a:r>
            <a:r>
              <a:rPr lang="en-US" dirty="0" smtClean="0"/>
              <a:t>and workforce development for communities to prosper and economies to flourish – laying</a:t>
            </a:r>
            <a:r>
              <a:rPr lang="en-US" baseline="0" dirty="0" smtClean="0"/>
              <a:t> the foundations for the </a:t>
            </a:r>
            <a:r>
              <a:rPr lang="en-US" b="1" baseline="0" dirty="0" smtClean="0"/>
              <a:t>Prosperity, Economy and Education </a:t>
            </a:r>
            <a:r>
              <a:rPr lang="en-US" b="0" baseline="0" dirty="0" smtClean="0"/>
              <a:t>focus area</a:t>
            </a:r>
            <a:r>
              <a:rPr lang="en-US" b="0" dirty="0" smtClean="0"/>
              <a:t>. </a:t>
            </a:r>
            <a:r>
              <a:rPr lang="en-US" dirty="0" smtClean="0"/>
              <a:t>For this reason</a:t>
            </a:r>
            <a:r>
              <a:rPr lang="en-US" baseline="0" dirty="0" smtClean="0"/>
              <a:t>, </a:t>
            </a:r>
            <a:r>
              <a:rPr lang="en-US" dirty="0" smtClean="0"/>
              <a:t>a key strategy is to expand partnerships to provide </a:t>
            </a:r>
            <a:r>
              <a:rPr lang="en-US" baseline="0" dirty="0" smtClean="0"/>
              <a:t>education and </a:t>
            </a:r>
            <a:r>
              <a:rPr lang="en-US" dirty="0" smtClean="0"/>
              <a:t>training opportunities </a:t>
            </a:r>
            <a:r>
              <a:rPr lang="en-US" baseline="0" dirty="0" smtClean="0"/>
              <a:t>to </a:t>
            </a:r>
            <a:r>
              <a:rPr lang="en-US" dirty="0" smtClean="0"/>
              <a:t>develop </a:t>
            </a:r>
            <a:r>
              <a:rPr lang="en-US" baseline="0" dirty="0" smtClean="0"/>
              <a:t>the workforce that is needed for today’s and tomorrow’s jobs. </a:t>
            </a:r>
            <a:endParaRPr lang="en-US" dirty="0"/>
          </a:p>
        </p:txBody>
      </p:sp>
      <p:sp>
        <p:nvSpPr>
          <p:cNvPr id="4" name="Slide Number Placeholder 3"/>
          <p:cNvSpPr>
            <a:spLocks noGrp="1"/>
          </p:cNvSpPr>
          <p:nvPr>
            <p:ph type="sldNum" sz="quarter" idx="10"/>
          </p:nvPr>
        </p:nvSpPr>
        <p:spPr/>
        <p:txBody>
          <a:bodyPr/>
          <a:lstStyle/>
          <a:p>
            <a:fld id="{FB7B6300-9267-4753-98B0-C0460051523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671870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i="0" dirty="0" smtClean="0"/>
              <a:t>Dale</a:t>
            </a:r>
          </a:p>
          <a:p>
            <a:endParaRPr lang="en-US" i="1" dirty="0" smtClean="0"/>
          </a:p>
          <a:p>
            <a:r>
              <a:rPr lang="en-US" i="1" dirty="0" smtClean="0"/>
              <a:t>Live</a:t>
            </a:r>
            <a:r>
              <a:rPr lang="en-US" i="1" baseline="0" dirty="0" smtClean="0"/>
              <a:t> Well San Diego </a:t>
            </a:r>
            <a:r>
              <a:rPr lang="en-US" baseline="0" dirty="0" smtClean="0"/>
              <a:t>is</a:t>
            </a:r>
            <a:r>
              <a:rPr lang="en-US" dirty="0" smtClean="0"/>
              <a:t> 1 Vision; 3 Components—Building</a:t>
            </a:r>
            <a:r>
              <a:rPr lang="en-US" baseline="0" dirty="0" smtClean="0"/>
              <a:t> Better Health, Living Safely and Thriving; 4 Strategies; and progress is measured across 5 Areas of Influence and 10 Indicators. This is a comprehensive </a:t>
            </a:r>
            <a:r>
              <a:rPr lang="en-US" dirty="0" smtClean="0"/>
              <a:t>approach. </a:t>
            </a:r>
          </a:p>
          <a:p>
            <a:endParaRPr lang="en-US" dirty="0" smtClean="0"/>
          </a:p>
        </p:txBody>
      </p:sp>
      <p:sp>
        <p:nvSpPr>
          <p:cNvPr id="4" name="Slide Number Placeholder 3"/>
          <p:cNvSpPr>
            <a:spLocks noGrp="1"/>
          </p:cNvSpPr>
          <p:nvPr>
            <p:ph type="sldNum" sz="quarter" idx="10"/>
          </p:nvPr>
        </p:nvSpPr>
        <p:spPr/>
        <p:txBody>
          <a:bodyPr/>
          <a:lstStyle/>
          <a:p>
            <a:fld id="{74B60785-9338-114B-891F-4D52A71C2C76}"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253317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Dale</a:t>
            </a:r>
          </a:p>
          <a:p>
            <a:endParaRPr lang="en-US" dirty="0" smtClean="0"/>
          </a:p>
          <a:p>
            <a:r>
              <a:rPr lang="en-US" dirty="0" smtClean="0"/>
              <a:t>To</a:t>
            </a:r>
            <a:r>
              <a:rPr lang="en-US" baseline="0" dirty="0" smtClean="0"/>
              <a:t> achieve the </a:t>
            </a:r>
            <a:r>
              <a:rPr lang="en-US" i="1" baseline="0" dirty="0" smtClean="0"/>
              <a:t>Live Well San Diego </a:t>
            </a:r>
            <a:r>
              <a:rPr lang="en-US" baseline="0" dirty="0" smtClean="0"/>
              <a:t>vision of a healthy, safe and thriving San Diego County, we are aligning strategies across all sectors: county government, cities, businesses, schools and non-profit organizations which include community and faith based organizations.</a:t>
            </a:r>
            <a:endParaRPr lang="en-US" dirty="0"/>
          </a:p>
        </p:txBody>
      </p:sp>
      <p:sp>
        <p:nvSpPr>
          <p:cNvPr id="4" name="Slide Number Placeholder 3"/>
          <p:cNvSpPr>
            <a:spLocks noGrp="1"/>
          </p:cNvSpPr>
          <p:nvPr>
            <p:ph type="sldNum" sz="quarter" idx="10"/>
          </p:nvPr>
        </p:nvSpPr>
        <p:spPr/>
        <p:txBody>
          <a:bodyPr/>
          <a:lstStyle/>
          <a:p>
            <a:fld id="{74B60785-9338-114B-891F-4D52A71C2C76}" type="slidenum">
              <a:rPr lang="en-US" smtClean="0"/>
              <a:t>7</a:t>
            </a:fld>
            <a:endParaRPr lang="en-US"/>
          </a:p>
        </p:txBody>
      </p:sp>
    </p:spTree>
    <p:extLst>
      <p:ext uri="{BB962C8B-B14F-4D97-AF65-F5344CB8AC3E}">
        <p14:creationId xmlns:p14="http://schemas.microsoft.com/office/powerpoint/2010/main" val="877750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DALE</a:t>
            </a:r>
            <a:endParaRPr lang="en-US" b="1"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175</a:t>
            </a:r>
            <a:r>
              <a:rPr lang="en-US" baseline="0" dirty="0" smtClean="0"/>
              <a:t> </a:t>
            </a:r>
            <a:r>
              <a:rPr lang="en-US" dirty="0" smtClean="0"/>
              <a:t>recognized partners</a:t>
            </a:r>
            <a:r>
              <a:rPr lang="en-US" baseline="0" dirty="0" smtClean="0"/>
              <a:t> as of March 11, 2016. </a:t>
            </a:r>
          </a:p>
          <a:p>
            <a:pPr marL="171450" indent="-171450">
              <a:buFont typeface="Arial" panose="020B0604020202020204" pitchFamily="34" charset="0"/>
              <a:buChar char="•"/>
            </a:pPr>
            <a:r>
              <a:rPr lang="en-US" dirty="0" smtClean="0"/>
              <a:t>29</a:t>
            </a:r>
            <a:r>
              <a:rPr lang="en-US" baseline="0" dirty="0" smtClean="0"/>
              <a:t> </a:t>
            </a:r>
            <a:r>
              <a:rPr lang="en-US" dirty="0" smtClean="0"/>
              <a:t>school districts with</a:t>
            </a:r>
            <a:r>
              <a:rPr lang="en-US" baseline="0" dirty="0" smtClean="0"/>
              <a:t> over </a:t>
            </a:r>
            <a:r>
              <a:rPr lang="en-US" baseline="0" dirty="0" smtClean="0">
                <a:solidFill>
                  <a:srgbClr val="FF0000"/>
                </a:solidFill>
              </a:rPr>
              <a:t>376,701 Students </a:t>
            </a:r>
          </a:p>
          <a:p>
            <a:pPr marL="171450" indent="-171450">
              <a:buFont typeface="Arial" panose="020B0604020202020204" pitchFamily="34" charset="0"/>
              <a:buChar char="•"/>
            </a:pPr>
            <a:r>
              <a:rPr lang="en-US" dirty="0" smtClean="0"/>
              <a:t>12 Cities with more</a:t>
            </a:r>
            <a:r>
              <a:rPr lang="en-US" baseline="0" dirty="0" smtClean="0"/>
              <a:t> than 2.2 million</a:t>
            </a:r>
            <a:r>
              <a:rPr lang="en-US" dirty="0" smtClean="0"/>
              <a:t> residents (SANDAG Population</a:t>
            </a:r>
            <a:r>
              <a:rPr lang="en-US" baseline="0" dirty="0" smtClean="0"/>
              <a:t> Estimates 2014)</a:t>
            </a:r>
            <a:endParaRPr lang="en-US" dirty="0" smtClean="0"/>
          </a:p>
          <a:p>
            <a:pPr marL="171450" indent="-171450">
              <a:buFont typeface="Arial" panose="020B0604020202020204" pitchFamily="34" charset="0"/>
              <a:buChar char="•"/>
            </a:pPr>
            <a:r>
              <a:rPr lang="en-US" dirty="0" smtClean="0"/>
              <a:t>Exceeded County</a:t>
            </a:r>
            <a:r>
              <a:rPr lang="en-US" baseline="0" dirty="0" smtClean="0"/>
              <a:t> </a:t>
            </a:r>
            <a:r>
              <a:rPr lang="en-US" dirty="0" smtClean="0"/>
              <a:t>Goal: 132 total by October 2015</a:t>
            </a:r>
          </a:p>
          <a:p>
            <a:pPr marL="171450" indent="-171450">
              <a:buFont typeface="Arial" panose="020B0604020202020204" pitchFamily="34" charset="0"/>
              <a:buChar char="•"/>
            </a:pPr>
            <a:r>
              <a:rPr lang="en-US" dirty="0" smtClean="0"/>
              <a:t>Partners are identified by Department Executives</a:t>
            </a:r>
            <a:r>
              <a:rPr lang="en-US" baseline="0" dirty="0" smtClean="0"/>
              <a:t> and/or General Managers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sz="1200" kern="1200" dirty="0" smtClean="0">
                <a:solidFill>
                  <a:schemeClr val="tx1"/>
                </a:solidFill>
                <a:effectLst/>
                <a:latin typeface="+mn-lt"/>
                <a:ea typeface="+mn-ea"/>
                <a:cs typeface="+mn-cs"/>
              </a:rPr>
              <a:t>The success of </a:t>
            </a:r>
            <a:r>
              <a:rPr lang="en-US" sz="1200" i="1" kern="1200" dirty="0" smtClean="0">
                <a:solidFill>
                  <a:schemeClr val="tx1"/>
                </a:solidFill>
                <a:effectLst/>
                <a:latin typeface="+mn-lt"/>
                <a:ea typeface="+mn-ea"/>
                <a:cs typeface="+mn-cs"/>
              </a:rPr>
              <a:t>Live Well San Diego </a:t>
            </a:r>
            <a:r>
              <a:rPr lang="en-US" sz="1200" kern="1200" dirty="0" smtClean="0">
                <a:solidFill>
                  <a:schemeClr val="tx1"/>
                </a:solidFill>
                <a:effectLst/>
                <a:latin typeface="+mn-lt"/>
                <a:ea typeface="+mn-ea"/>
                <a:cs typeface="+mn-cs"/>
              </a:rPr>
              <a:t>has resulted in higher demand for information on becoming a recognized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partner.  We’re exploring technology solutions used by other local governments which will help us meet that demand, onboard an increasing number of partners, and maintain relationships with partners in the future.</a:t>
            </a:r>
            <a:endParaRPr lang="en-US" dirty="0" smtClean="0"/>
          </a:p>
          <a:p>
            <a:endParaRPr lang="en-US" dirty="0"/>
          </a:p>
        </p:txBody>
      </p:sp>
      <p:sp>
        <p:nvSpPr>
          <p:cNvPr id="4" name="Slide Number Placeholder 3"/>
          <p:cNvSpPr>
            <a:spLocks noGrp="1"/>
          </p:cNvSpPr>
          <p:nvPr>
            <p:ph type="sldNum" sz="quarter" idx="10"/>
          </p:nvPr>
        </p:nvSpPr>
        <p:spPr/>
        <p:txBody>
          <a:bodyPr/>
          <a:lstStyle/>
          <a:p>
            <a:fld id="{74B60785-9338-114B-891F-4D52A71C2C7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780609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7438">
              <a:defRPr/>
            </a:pPr>
            <a:r>
              <a:rPr lang="en-US" b="1" i="0" dirty="0" smtClean="0"/>
              <a:t>Dale</a:t>
            </a:r>
            <a:endParaRPr lang="en-US" b="1" i="0" dirty="0" smtClean="0"/>
          </a:p>
          <a:p>
            <a:pPr defTabSz="437438">
              <a:defRPr/>
            </a:pPr>
            <a:endParaRPr lang="en-US" i="1" dirty="0" smtClean="0"/>
          </a:p>
          <a:p>
            <a:pPr defTabSz="437438">
              <a:defRPr/>
            </a:pPr>
            <a:r>
              <a:rPr lang="en-US" i="1" dirty="0" smtClean="0"/>
              <a:t>Live Well San Diego </a:t>
            </a:r>
            <a:r>
              <a:rPr lang="en-US" dirty="0" smtClean="0"/>
              <a:t>is a collective impact strategy</a:t>
            </a:r>
            <a:r>
              <a:rPr lang="en-US" baseline="0" dirty="0" smtClean="0"/>
              <a:t>. Achieving a healthy, safe and thriving San Diego County involves everyone working together towards the same vision.</a:t>
            </a:r>
            <a:endParaRPr lang="en-US" dirty="0" smtClean="0"/>
          </a:p>
          <a:p>
            <a:pPr marL="0" indent="0">
              <a:buFont typeface="+mj-lt"/>
              <a:buNone/>
            </a:pPr>
            <a:endParaRPr lang="en-US" baseline="0" dirty="0" smtClean="0"/>
          </a:p>
          <a:p>
            <a:pPr marL="0" indent="0">
              <a:buFont typeface="+mj-lt"/>
              <a:buNone/>
            </a:pPr>
            <a:r>
              <a:rPr lang="en-US" baseline="0" dirty="0" smtClean="0"/>
              <a:t>In simplest terms:</a:t>
            </a:r>
          </a:p>
          <a:p>
            <a:pPr marL="342900" indent="-342900">
              <a:buClr>
                <a:schemeClr val="accent6"/>
              </a:buClr>
              <a:buSzPct val="100000"/>
              <a:buFont typeface="Arial" panose="020B0604020202020204" pitchFamily="34" charset="0"/>
              <a:buChar char="•"/>
            </a:pPr>
            <a:r>
              <a:rPr lang="en-US" sz="1200" dirty="0" smtClean="0"/>
              <a:t>We can do more together than we could ever do alone</a:t>
            </a:r>
          </a:p>
          <a:p>
            <a:pPr marL="342900" indent="-342900">
              <a:buClr>
                <a:schemeClr val="accent6"/>
              </a:buClr>
              <a:buSzPct val="100000"/>
              <a:buFont typeface="Arial" panose="020B0604020202020204" pitchFamily="34" charset="0"/>
              <a:buChar char="•"/>
            </a:pPr>
            <a:r>
              <a:rPr lang="en-US" sz="1200" dirty="0" smtClean="0"/>
              <a:t>We can do different things (things each of us is best at) while contributing to the same positive change</a:t>
            </a:r>
          </a:p>
          <a:p>
            <a:pPr marL="342900" indent="-342900">
              <a:buClr>
                <a:schemeClr val="accent6"/>
              </a:buClr>
              <a:buSzPct val="100000"/>
              <a:buFont typeface="Arial" panose="020B0604020202020204" pitchFamily="34" charset="0"/>
              <a:buChar char="•"/>
            </a:pPr>
            <a:r>
              <a:rPr lang="en-US" sz="1200" dirty="0" smtClean="0"/>
              <a:t>We can structure how we do things to draw from research and best practices, leverage each other’s efforts, and measure our individual contributions as well as our cumulative impact</a:t>
            </a:r>
          </a:p>
          <a:p>
            <a:pPr defTabSz="455474">
              <a:defRPr/>
            </a:pPr>
            <a:endParaRPr lang="en-US" baseline="0" dirty="0" smtClean="0"/>
          </a:p>
          <a:p>
            <a:r>
              <a:rPr lang="en-US" baseline="0" dirty="0" smtClean="0"/>
              <a:t>That’s why our model of change is one in which everyone does what they do best with the goal of impacting the five Areas of Influence and, consequently, achieving the results we seek as captured through the 5 Areas of Influence.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4B60785-9338-114B-891F-4D52A71C2C76}" type="slidenum">
              <a:rPr lang="en-US" smtClean="0"/>
              <a:t>9</a:t>
            </a:fld>
            <a:endParaRPr lang="en-US"/>
          </a:p>
        </p:txBody>
      </p:sp>
    </p:spTree>
    <p:extLst>
      <p:ext uri="{BB962C8B-B14F-4D97-AF65-F5344CB8AC3E}">
        <p14:creationId xmlns:p14="http://schemas.microsoft.com/office/powerpoint/2010/main" val="3940505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4BBD4EC9-92E6-4EE8-A842-FA50F866BA3E}" type="datetime1">
              <a:rPr lang="en-US" smtClean="0"/>
              <a:t>3/11/2016</a:t>
            </a:fld>
            <a:endParaRPr lang="en-US" dirty="0"/>
          </a:p>
        </p:txBody>
      </p:sp>
      <p:sp>
        <p:nvSpPr>
          <p:cNvPr id="6" name="Slide Number Placeholder 5"/>
          <p:cNvSpPr>
            <a:spLocks noGrp="1"/>
          </p:cNvSpPr>
          <p:nvPr>
            <p:ph type="sldNum" sz="quarter" idx="12"/>
          </p:nvPr>
        </p:nvSpPr>
        <p:spPr/>
        <p:txBody>
          <a:bodyPr/>
          <a:lstStyle/>
          <a:p>
            <a:fld id="{CFBA6597-D7DA-DC49-90B6-6291F05CD5D3}" type="slidenum">
              <a:rPr lang="en-US" smtClean="0"/>
              <a:t>‹#›</a:t>
            </a:fld>
            <a:endParaRPr lang="en-US" dirty="0"/>
          </a:p>
        </p:txBody>
      </p:sp>
      <p:sp>
        <p:nvSpPr>
          <p:cNvPr id="8" name="Text Placeholder 7"/>
          <p:cNvSpPr>
            <a:spLocks noGrp="1"/>
          </p:cNvSpPr>
          <p:nvPr>
            <p:ph type="body" sz="quarter" idx="13"/>
          </p:nvPr>
        </p:nvSpPr>
        <p:spPr>
          <a:xfrm>
            <a:off x="693056" y="1369787"/>
            <a:ext cx="7993741" cy="589641"/>
          </a:xfrm>
        </p:spPr>
        <p:txBody>
          <a:bodyPr>
            <a:noAutofit/>
          </a:bodyPr>
          <a:lstStyle>
            <a:lvl1pPr>
              <a:buFontTx/>
              <a:buNone/>
              <a:defRPr sz="2400" cap="all">
                <a:solidFill>
                  <a:schemeClr val="accent2"/>
                </a:solidFill>
                <a:latin typeface="+mn-lt"/>
              </a:defRPr>
            </a:lvl1pPr>
            <a:lvl2pPr marL="344487" indent="0">
              <a:buFontTx/>
              <a:buNone/>
              <a:defRPr sz="2400">
                <a:solidFill>
                  <a:schemeClr val="accent2">
                    <a:lumMod val="20000"/>
                    <a:lumOff val="80000"/>
                  </a:schemeClr>
                </a:solidFill>
              </a:defRPr>
            </a:lvl2pPr>
            <a:lvl3pPr marL="688975" indent="0">
              <a:buFontTx/>
              <a:buNone/>
              <a:defRPr sz="2400">
                <a:solidFill>
                  <a:schemeClr val="accent2">
                    <a:lumMod val="20000"/>
                    <a:lumOff val="80000"/>
                  </a:schemeClr>
                </a:solidFill>
              </a:defRPr>
            </a:lvl3pPr>
            <a:lvl4pPr marL="1025525" indent="0">
              <a:buFontTx/>
              <a:buNone/>
              <a:defRPr sz="2400">
                <a:solidFill>
                  <a:schemeClr val="accent2">
                    <a:lumMod val="20000"/>
                    <a:lumOff val="80000"/>
                  </a:schemeClr>
                </a:solidFill>
              </a:defRPr>
            </a:lvl4pPr>
            <a:lvl5pPr marL="1370013" indent="0">
              <a:buFontTx/>
              <a:buNone/>
              <a:defRPr sz="2400">
                <a:solidFill>
                  <a:schemeClr val="accent2">
                    <a:lumMod val="20000"/>
                    <a:lumOff val="80000"/>
                  </a:schemeClr>
                </a:solidFill>
              </a:defRPr>
            </a:lvl5pPr>
          </a:lstStyle>
          <a:p>
            <a:pPr lvl="0"/>
            <a:r>
              <a:rPr lang="en-US" dirty="0" smtClean="0"/>
              <a:t>Click to edit Master text styles</a:t>
            </a:r>
            <a:endParaRPr lang="en-US" dirty="0"/>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28790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938B112A-42D1-4FA9-9252-50D970EC2ACA}" type="datetime1">
              <a:rPr lang="en-US" smtClean="0"/>
              <a:t>3/11/2016</a:t>
            </a:fld>
            <a:endParaRPr lang="en-US" dirty="0"/>
          </a:p>
        </p:txBody>
      </p:sp>
      <p:sp>
        <p:nvSpPr>
          <p:cNvPr id="6" name="Slide Number Placeholder 5"/>
          <p:cNvSpPr>
            <a:spLocks noGrp="1"/>
          </p:cNvSpPr>
          <p:nvPr>
            <p:ph type="sldNum" sz="quarter" idx="12"/>
          </p:nvPr>
        </p:nvSpPr>
        <p:spPr/>
        <p:txBody>
          <a:bodyPr/>
          <a:lstStyle/>
          <a:p>
            <a:fld id="{CFBA6597-D7DA-DC49-90B6-6291F05CD5D3}" type="slidenum">
              <a:rPr lang="en-US" smtClean="0"/>
              <a:t>‹#›</a:t>
            </a:fld>
            <a:endParaRPr lang="en-US" dirty="0"/>
          </a:p>
        </p:txBody>
      </p:sp>
      <p:sp>
        <p:nvSpPr>
          <p:cNvPr id="8" name="Text Placeholder 7"/>
          <p:cNvSpPr>
            <a:spLocks noGrp="1"/>
          </p:cNvSpPr>
          <p:nvPr>
            <p:ph type="body" sz="quarter" idx="13"/>
          </p:nvPr>
        </p:nvSpPr>
        <p:spPr>
          <a:xfrm>
            <a:off x="1645556" y="1260930"/>
            <a:ext cx="7041243" cy="471714"/>
          </a:xfrm>
        </p:spPr>
        <p:txBody>
          <a:bodyPr>
            <a:noAutofit/>
          </a:bodyPr>
          <a:lstStyle>
            <a:lvl1pPr>
              <a:lnSpc>
                <a:spcPct val="100000"/>
              </a:lnSpc>
              <a:buFontTx/>
              <a:buNone/>
              <a:defRPr sz="1800" cap="all">
                <a:solidFill>
                  <a:schemeClr val="accent3"/>
                </a:solidFill>
                <a:latin typeface="+mn-lt"/>
              </a:defRPr>
            </a:lvl1pPr>
            <a:lvl2pPr marL="344487" indent="0">
              <a:lnSpc>
                <a:spcPct val="100000"/>
              </a:lnSpc>
              <a:buFontTx/>
              <a:buNone/>
              <a:defRPr sz="2400">
                <a:solidFill>
                  <a:schemeClr val="accent2">
                    <a:lumMod val="20000"/>
                    <a:lumOff val="80000"/>
                  </a:schemeClr>
                </a:solidFill>
              </a:defRPr>
            </a:lvl2pPr>
            <a:lvl3pPr marL="688975" indent="0">
              <a:lnSpc>
                <a:spcPct val="100000"/>
              </a:lnSpc>
              <a:buFontTx/>
              <a:buNone/>
              <a:defRPr sz="2400">
                <a:solidFill>
                  <a:schemeClr val="accent2">
                    <a:lumMod val="20000"/>
                    <a:lumOff val="80000"/>
                  </a:schemeClr>
                </a:solidFill>
              </a:defRPr>
            </a:lvl3pPr>
            <a:lvl4pPr marL="1025525" indent="0">
              <a:lnSpc>
                <a:spcPct val="100000"/>
              </a:lnSpc>
              <a:buFontTx/>
              <a:buNone/>
              <a:defRPr sz="2400">
                <a:solidFill>
                  <a:schemeClr val="accent2">
                    <a:lumMod val="20000"/>
                    <a:lumOff val="80000"/>
                  </a:schemeClr>
                </a:solidFill>
              </a:defRPr>
            </a:lvl4pPr>
            <a:lvl5pPr marL="1370012" indent="0">
              <a:lnSpc>
                <a:spcPct val="100000"/>
              </a:lnSpc>
              <a:buFontTx/>
              <a:buNone/>
              <a:defRPr sz="2400">
                <a:solidFill>
                  <a:schemeClr val="accent2">
                    <a:lumMod val="20000"/>
                    <a:lumOff val="80000"/>
                  </a:schemeClr>
                </a:solidFill>
              </a:defRPr>
            </a:lvl5pPr>
          </a:lstStyle>
          <a:p>
            <a:pPr lvl="0"/>
            <a:r>
              <a:rPr lang="en-US" dirty="0" smtClean="0"/>
              <a:t>Click to edit Master text styles</a:t>
            </a:r>
            <a:endParaRPr lang="en-US" dirty="0"/>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8518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C35731-D548-495D-AC59-0BA619549648}" type="datetime1">
              <a:rPr lang="en-US" smtClean="0"/>
              <a:t>3/11/2016</a:t>
            </a:fld>
            <a:endParaRPr lang="en-US" dirty="0"/>
          </a:p>
        </p:txBody>
      </p:sp>
      <p:sp>
        <p:nvSpPr>
          <p:cNvPr id="5" name="Slide Number Placeholder 4"/>
          <p:cNvSpPr>
            <a:spLocks noGrp="1"/>
          </p:cNvSpPr>
          <p:nvPr>
            <p:ph type="sldNum" sz="quarter" idx="12"/>
          </p:nvPr>
        </p:nvSpPr>
        <p:spPr/>
        <p:txBody>
          <a:bodyPr/>
          <a:lstStyle/>
          <a:p>
            <a:fld id="{CFBA6597-D7DA-DC49-90B6-6291F05CD5D3}" type="slidenum">
              <a:rPr lang="en-US" smtClean="0"/>
              <a:t>‹#›</a:t>
            </a:fld>
            <a:endParaRPr lang="en-US" dirty="0"/>
          </a:p>
        </p:txBody>
      </p:sp>
    </p:spTree>
    <p:extLst>
      <p:ext uri="{BB962C8B-B14F-4D97-AF65-F5344CB8AC3E}">
        <p14:creationId xmlns:p14="http://schemas.microsoft.com/office/powerpoint/2010/main" val="2412397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2BC54A-599C-4C47-9B48-B7F9D68B50FC}" type="datetime1">
              <a:rPr lang="en-US" smtClean="0"/>
              <a:t>3/11/2016</a:t>
            </a:fld>
            <a:endParaRPr lang="en-US" dirty="0"/>
          </a:p>
        </p:txBody>
      </p:sp>
      <p:sp>
        <p:nvSpPr>
          <p:cNvPr id="4" name="Slide Number Placeholder 3"/>
          <p:cNvSpPr>
            <a:spLocks noGrp="1"/>
          </p:cNvSpPr>
          <p:nvPr>
            <p:ph type="sldNum" sz="quarter" idx="12"/>
          </p:nvPr>
        </p:nvSpPr>
        <p:spPr/>
        <p:txBody>
          <a:bodyPr/>
          <a:lstStyle/>
          <a:p>
            <a:fld id="{CFBA6597-D7DA-DC49-90B6-6291F05CD5D3}" type="slidenum">
              <a:rPr lang="en-US" smtClean="0"/>
              <a:t>‹#›</a:t>
            </a:fld>
            <a:endParaRPr lang="en-US" dirty="0"/>
          </a:p>
        </p:txBody>
      </p:sp>
    </p:spTree>
    <p:extLst>
      <p:ext uri="{BB962C8B-B14F-4D97-AF65-F5344CB8AC3E}">
        <p14:creationId xmlns:p14="http://schemas.microsoft.com/office/powerpoint/2010/main" val="125349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71835" y="2130426"/>
            <a:ext cx="7772400" cy="1470025"/>
          </a:xfrm>
        </p:spPr>
        <p:txBody>
          <a:bodyPr/>
          <a:lstStyle>
            <a:lvl1pPr algn="ctr">
              <a:lnSpc>
                <a:spcPct val="90000"/>
              </a:lnSpc>
              <a:defRPr sz="4200" cap="all" spc="100">
                <a:latin typeface="+mj-lt"/>
                <a:cs typeface="Avenir Medium"/>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1457635" y="3840845"/>
            <a:ext cx="6400800" cy="1275441"/>
          </a:xfrm>
        </p:spPr>
        <p:txBody>
          <a:bodyPr>
            <a:normAutofit/>
          </a:bodyPr>
          <a:lstStyle>
            <a:lvl1pPr marL="0" indent="0" algn="ctr">
              <a:lnSpc>
                <a:spcPct val="100000"/>
              </a:lnSpc>
              <a:buNone/>
              <a:defRPr sz="2200" b="0" i="1" cap="none" spc="80">
                <a:solidFill>
                  <a:schemeClr val="bg1"/>
                </a:solidFill>
                <a:latin typeface="+mn-lt"/>
                <a:cs typeface="Avenir Medium Obliqu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284245" y="6528700"/>
            <a:ext cx="2133600" cy="365125"/>
          </a:xfrm>
        </p:spPr>
        <p:txBody>
          <a:bodyPr/>
          <a:lstStyle/>
          <a:p>
            <a:fld id="{CE96F7A3-C79F-415E-B99A-D51E35EF1B10}" type="datetime1">
              <a:rPr lang="en-US" smtClean="0"/>
              <a:t>3/11/2016</a:t>
            </a:fld>
            <a:endParaRPr lang="en-US" dirty="0"/>
          </a:p>
        </p:txBody>
      </p:sp>
      <p:sp>
        <p:nvSpPr>
          <p:cNvPr id="6" name="Slide Number Placeholder 5"/>
          <p:cNvSpPr>
            <a:spLocks noGrp="1"/>
          </p:cNvSpPr>
          <p:nvPr>
            <p:ph type="sldNum" sz="quarter" idx="12"/>
          </p:nvPr>
        </p:nvSpPr>
        <p:spPr>
          <a:xfrm>
            <a:off x="6739472" y="6528700"/>
            <a:ext cx="2133600" cy="365125"/>
          </a:xfrm>
        </p:spPr>
        <p:txBody>
          <a:bodyPr/>
          <a:lstStyle/>
          <a:p>
            <a:fld id="{CFBA6597-D7DA-DC49-90B6-6291F05CD5D3}" type="slidenum">
              <a:rPr lang="en-US" smtClean="0"/>
              <a:t>‹#›</a:t>
            </a:fld>
            <a:endParaRPr lang="en-US" dirty="0"/>
          </a:p>
        </p:txBody>
      </p:sp>
      <p:cxnSp>
        <p:nvCxnSpPr>
          <p:cNvPr id="9" name="Straight Connector 8"/>
          <p:cNvCxnSpPr/>
          <p:nvPr userDrawn="1"/>
        </p:nvCxnSpPr>
        <p:spPr>
          <a:xfrm>
            <a:off x="2340286" y="3627663"/>
            <a:ext cx="4635500"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942034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1" y="1535113"/>
            <a:ext cx="4040188" cy="639762"/>
          </a:xfrm>
        </p:spPr>
        <p:txBody>
          <a:bodyPr bIns="91440" anchor="b"/>
          <a:lstStyle>
            <a:lvl1pPr marL="0" indent="0">
              <a:lnSpc>
                <a:spcPct val="100000"/>
              </a:lnSpc>
              <a:buNone/>
              <a:defRPr sz="1600" b="0" i="0" cap="all">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1" y="2174875"/>
            <a:ext cx="4040188" cy="3951288"/>
          </a:xfrm>
        </p:spPr>
        <p:txBody>
          <a:bodyPr>
            <a:normAutofit/>
          </a:bodyPr>
          <a:lstStyle>
            <a:lvl1pPr>
              <a:defRPr sz="1600" b="0" i="0" baseline="0">
                <a:latin typeface="+mn-lt"/>
              </a:defRPr>
            </a:lvl1pPr>
            <a:lvl2pPr>
              <a:defRPr sz="1600" b="0" i="0" baseline="0">
                <a:latin typeface="+mn-lt"/>
              </a:defRPr>
            </a:lvl2pPr>
            <a:lvl3pPr>
              <a:defRPr sz="1600" b="0" i="0" baseline="0">
                <a:latin typeface="+mn-lt"/>
              </a:defRPr>
            </a:lvl3pPr>
            <a:lvl4pPr>
              <a:defRPr sz="1600" b="0" i="0" baseline="0">
                <a:latin typeface="+mn-lt"/>
              </a:defRPr>
            </a:lvl4pPr>
            <a:lvl5pPr>
              <a:defRPr sz="1600" b="0" i="0" baseline="0">
                <a:latin typeface="+mn-lt"/>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535113"/>
            <a:ext cx="4041775" cy="639762"/>
          </a:xfrm>
        </p:spPr>
        <p:txBody>
          <a:bodyPr bIns="91440" anchor="b"/>
          <a:lstStyle>
            <a:lvl1pPr marL="0" indent="0">
              <a:lnSpc>
                <a:spcPct val="100000"/>
              </a:lnSpc>
              <a:buNone/>
              <a:defRPr sz="1600" b="0" i="0" cap="all">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6" y="2174875"/>
            <a:ext cx="4041775" cy="3951288"/>
          </a:xfrm>
        </p:spPr>
        <p:txBody>
          <a:bodyPr>
            <a:normAutofit/>
          </a:bodyPr>
          <a:lstStyle>
            <a:lvl1pPr>
              <a:defRPr sz="1600" b="0" i="0" baseline="0">
                <a:latin typeface="+mn-lt"/>
              </a:defRPr>
            </a:lvl1pPr>
            <a:lvl2pPr>
              <a:defRPr sz="1600" b="0" i="0" baseline="0">
                <a:latin typeface="+mn-lt"/>
              </a:defRPr>
            </a:lvl2pPr>
            <a:lvl3pPr>
              <a:defRPr sz="1600" b="0" i="0" baseline="0">
                <a:latin typeface="+mn-lt"/>
              </a:defRPr>
            </a:lvl3pPr>
            <a:lvl4pPr>
              <a:defRPr sz="1600" b="0" i="0" baseline="0">
                <a:latin typeface="+mn-lt"/>
              </a:defRPr>
            </a:lvl4pPr>
            <a:lvl5pPr>
              <a:defRPr sz="1600" b="0" i="0" baseline="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58EC6D-FFDF-429C-8BA4-68ED03362C52}" type="datetime1">
              <a:rPr lang="en-US" smtClean="0"/>
              <a:t>3/11/2016</a:t>
            </a:fld>
            <a:endParaRPr lang="en-US" dirty="0"/>
          </a:p>
        </p:txBody>
      </p:sp>
      <p:sp>
        <p:nvSpPr>
          <p:cNvPr id="9" name="Slide Number Placeholder 8"/>
          <p:cNvSpPr>
            <a:spLocks noGrp="1"/>
          </p:cNvSpPr>
          <p:nvPr>
            <p:ph type="sldNum" sz="quarter" idx="12"/>
          </p:nvPr>
        </p:nvSpPr>
        <p:spPr/>
        <p:txBody>
          <a:bodyPr/>
          <a:lstStyle/>
          <a:p>
            <a:fld id="{CFBA6597-D7DA-DC49-90B6-6291F05CD5D3}" type="slidenum">
              <a:rPr lang="en-US" smtClean="0"/>
              <a:t>‹#›</a:t>
            </a:fld>
            <a:endParaRPr lang="en-US" dirty="0"/>
          </a:p>
        </p:txBody>
      </p:sp>
    </p:spTree>
    <p:extLst>
      <p:ext uri="{BB962C8B-B14F-4D97-AF65-F5344CB8AC3E}">
        <p14:creationId xmlns:p14="http://schemas.microsoft.com/office/powerpoint/2010/main" val="20765323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8AB2E955-1FCD-504A-A4D9-17915D554538}" type="datetimeFigureOut">
              <a:rPr lang="en-US" smtClean="0">
                <a:solidFill>
                  <a:srgbClr val="808080">
                    <a:lumMod val="60000"/>
                    <a:lumOff val="40000"/>
                  </a:srgbClr>
                </a:solidFill>
              </a:rPr>
              <a:pPr/>
              <a:t>3/11/2016</a:t>
            </a:fld>
            <a:endParaRPr lang="en-US" dirty="0">
              <a:solidFill>
                <a:srgbClr val="808080">
                  <a:lumMod val="60000"/>
                  <a:lumOff val="40000"/>
                </a:srgbClr>
              </a:solidFill>
            </a:endParaRPr>
          </a:p>
        </p:txBody>
      </p:sp>
      <p:sp>
        <p:nvSpPr>
          <p:cNvPr id="6" name="Slide Number Placeholder 5"/>
          <p:cNvSpPr>
            <a:spLocks noGrp="1"/>
          </p:cNvSpPr>
          <p:nvPr>
            <p:ph type="sldNum" sz="quarter" idx="12"/>
          </p:nvPr>
        </p:nvSpPr>
        <p:spPr/>
        <p:txBody>
          <a:bodyPr/>
          <a:lstStyle/>
          <a:p>
            <a:fld id="{CFBA6597-D7DA-DC49-90B6-6291F05CD5D3}" type="slidenum">
              <a:rPr lang="en-US" smtClean="0">
                <a:solidFill>
                  <a:srgbClr val="808080">
                    <a:lumMod val="60000"/>
                    <a:lumOff val="40000"/>
                  </a:srgbClr>
                </a:solidFill>
              </a:rPr>
              <a:pPr/>
              <a:t>‹#›</a:t>
            </a:fld>
            <a:endParaRPr lang="en-US" dirty="0">
              <a:solidFill>
                <a:srgbClr val="808080">
                  <a:lumMod val="60000"/>
                  <a:lumOff val="40000"/>
                </a:srgbClr>
              </a:solidFill>
            </a:endParaRPr>
          </a:p>
        </p:txBody>
      </p:sp>
      <p:sp>
        <p:nvSpPr>
          <p:cNvPr id="8" name="Text Placeholder 7"/>
          <p:cNvSpPr>
            <a:spLocks noGrp="1"/>
          </p:cNvSpPr>
          <p:nvPr>
            <p:ph type="body" sz="quarter" idx="13"/>
          </p:nvPr>
        </p:nvSpPr>
        <p:spPr>
          <a:xfrm>
            <a:off x="693056" y="1369787"/>
            <a:ext cx="7993741" cy="589641"/>
          </a:xfrm>
        </p:spPr>
        <p:txBody>
          <a:bodyPr>
            <a:noAutofit/>
          </a:bodyPr>
          <a:lstStyle>
            <a:lvl1pPr>
              <a:defRPr sz="2400" cap="all">
                <a:solidFill>
                  <a:schemeClr val="accent3"/>
                </a:solidFill>
              </a:defRPr>
            </a:lvl1pPr>
            <a:lvl2pPr>
              <a:defRPr sz="2400">
                <a:solidFill>
                  <a:schemeClr val="accent2">
                    <a:lumMod val="20000"/>
                    <a:lumOff val="80000"/>
                  </a:schemeClr>
                </a:solidFill>
              </a:defRPr>
            </a:lvl2pPr>
            <a:lvl3pPr>
              <a:defRPr sz="2400">
                <a:solidFill>
                  <a:schemeClr val="accent2">
                    <a:lumMod val="20000"/>
                    <a:lumOff val="80000"/>
                  </a:schemeClr>
                </a:solidFill>
              </a:defRPr>
            </a:lvl3pPr>
            <a:lvl4pPr>
              <a:defRPr sz="2400">
                <a:solidFill>
                  <a:schemeClr val="accent2">
                    <a:lumMod val="20000"/>
                    <a:lumOff val="80000"/>
                  </a:schemeClr>
                </a:solidFill>
              </a:defRPr>
            </a:lvl4pPr>
            <a:lvl5pPr>
              <a:defRPr sz="2400">
                <a:solidFill>
                  <a:schemeClr val="accent2">
                    <a:lumMod val="20000"/>
                    <a:lumOff val="80000"/>
                  </a:schemeClr>
                </a:solidFill>
              </a:defRPr>
            </a:lvl5pPr>
          </a:lstStyle>
          <a:p>
            <a:pPr lvl="0"/>
            <a:r>
              <a:rPr lang="en-US" dirty="0" smtClean="0"/>
              <a:t>Click to edit Master text styles</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0503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8AB2E955-1FCD-504A-A4D9-17915D554538}" type="datetimeFigureOut">
              <a:rPr lang="en-US" smtClean="0">
                <a:solidFill>
                  <a:srgbClr val="808080">
                    <a:lumMod val="60000"/>
                    <a:lumOff val="40000"/>
                  </a:srgbClr>
                </a:solidFill>
              </a:rPr>
              <a:pPr/>
              <a:t>3/11/2016</a:t>
            </a:fld>
            <a:endParaRPr lang="en-US" dirty="0">
              <a:solidFill>
                <a:srgbClr val="808080">
                  <a:lumMod val="60000"/>
                  <a:lumOff val="40000"/>
                </a:srgbClr>
              </a:solidFill>
            </a:endParaRPr>
          </a:p>
        </p:txBody>
      </p:sp>
      <p:sp>
        <p:nvSpPr>
          <p:cNvPr id="6" name="Slide Number Placeholder 5"/>
          <p:cNvSpPr>
            <a:spLocks noGrp="1"/>
          </p:cNvSpPr>
          <p:nvPr>
            <p:ph type="sldNum" sz="quarter" idx="12"/>
          </p:nvPr>
        </p:nvSpPr>
        <p:spPr/>
        <p:txBody>
          <a:bodyPr/>
          <a:lstStyle/>
          <a:p>
            <a:fld id="{CFBA6597-D7DA-DC49-90B6-6291F05CD5D3}" type="slidenum">
              <a:rPr lang="en-US" smtClean="0">
                <a:solidFill>
                  <a:srgbClr val="808080">
                    <a:lumMod val="60000"/>
                    <a:lumOff val="40000"/>
                  </a:srgbClr>
                </a:solidFill>
              </a:rPr>
              <a:pPr/>
              <a:t>‹#›</a:t>
            </a:fld>
            <a:endParaRPr lang="en-US" dirty="0">
              <a:solidFill>
                <a:srgbClr val="808080">
                  <a:lumMod val="60000"/>
                  <a:lumOff val="40000"/>
                </a:srgbClr>
              </a:solidFill>
            </a:endParaRPr>
          </a:p>
        </p:txBody>
      </p:sp>
      <p:sp>
        <p:nvSpPr>
          <p:cNvPr id="8" name="Text Placeholder 7"/>
          <p:cNvSpPr>
            <a:spLocks noGrp="1"/>
          </p:cNvSpPr>
          <p:nvPr>
            <p:ph type="body" sz="quarter" idx="13"/>
          </p:nvPr>
        </p:nvSpPr>
        <p:spPr>
          <a:xfrm>
            <a:off x="693056" y="1369787"/>
            <a:ext cx="7993741" cy="589641"/>
          </a:xfrm>
        </p:spPr>
        <p:txBody>
          <a:bodyPr>
            <a:noAutofit/>
          </a:bodyPr>
          <a:lstStyle>
            <a:lvl1pPr>
              <a:defRPr sz="2400" cap="all">
                <a:solidFill>
                  <a:schemeClr val="accent3"/>
                </a:solidFill>
              </a:defRPr>
            </a:lvl1pPr>
            <a:lvl2pPr>
              <a:defRPr sz="2400">
                <a:solidFill>
                  <a:schemeClr val="accent2">
                    <a:lumMod val="20000"/>
                    <a:lumOff val="80000"/>
                  </a:schemeClr>
                </a:solidFill>
              </a:defRPr>
            </a:lvl2pPr>
            <a:lvl3pPr>
              <a:defRPr sz="2400">
                <a:solidFill>
                  <a:schemeClr val="accent2">
                    <a:lumMod val="20000"/>
                    <a:lumOff val="80000"/>
                  </a:schemeClr>
                </a:solidFill>
              </a:defRPr>
            </a:lvl3pPr>
            <a:lvl4pPr>
              <a:defRPr sz="2400">
                <a:solidFill>
                  <a:schemeClr val="accent2">
                    <a:lumMod val="20000"/>
                    <a:lumOff val="80000"/>
                  </a:schemeClr>
                </a:solidFill>
              </a:defRPr>
            </a:lvl4pPr>
            <a:lvl5pPr>
              <a:defRPr sz="2400">
                <a:solidFill>
                  <a:schemeClr val="accent2">
                    <a:lumMod val="20000"/>
                    <a:lumOff val="80000"/>
                  </a:schemeClr>
                </a:solidFill>
              </a:defRPr>
            </a:lvl5pPr>
          </a:lstStyle>
          <a:p>
            <a:pPr lvl="0"/>
            <a:r>
              <a:rPr lang="en-US" dirty="0" smtClean="0"/>
              <a:t>Click to edit Master text styles</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0503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8AB2E955-1FCD-504A-A4D9-17915D554538}" type="datetimeFigureOut">
              <a:rPr lang="en-US" smtClean="0">
                <a:solidFill>
                  <a:srgbClr val="808080">
                    <a:lumMod val="60000"/>
                    <a:lumOff val="40000"/>
                  </a:srgbClr>
                </a:solidFill>
              </a:rPr>
              <a:pPr/>
              <a:t>3/11/2016</a:t>
            </a:fld>
            <a:endParaRPr lang="en-US" dirty="0">
              <a:solidFill>
                <a:srgbClr val="808080">
                  <a:lumMod val="60000"/>
                  <a:lumOff val="40000"/>
                </a:srgbClr>
              </a:solidFill>
            </a:endParaRPr>
          </a:p>
        </p:txBody>
      </p:sp>
      <p:sp>
        <p:nvSpPr>
          <p:cNvPr id="6" name="Slide Number Placeholder 5"/>
          <p:cNvSpPr>
            <a:spLocks noGrp="1"/>
          </p:cNvSpPr>
          <p:nvPr>
            <p:ph type="sldNum" sz="quarter" idx="12"/>
          </p:nvPr>
        </p:nvSpPr>
        <p:spPr/>
        <p:txBody>
          <a:bodyPr/>
          <a:lstStyle/>
          <a:p>
            <a:fld id="{CFBA6597-D7DA-DC49-90B6-6291F05CD5D3}" type="slidenum">
              <a:rPr lang="en-US" smtClean="0">
                <a:solidFill>
                  <a:srgbClr val="808080">
                    <a:lumMod val="60000"/>
                    <a:lumOff val="40000"/>
                  </a:srgbClr>
                </a:solidFill>
              </a:rPr>
              <a:pPr/>
              <a:t>‹#›</a:t>
            </a:fld>
            <a:endParaRPr lang="en-US" dirty="0">
              <a:solidFill>
                <a:srgbClr val="808080">
                  <a:lumMod val="60000"/>
                  <a:lumOff val="40000"/>
                </a:srgbClr>
              </a:solidFill>
            </a:endParaRPr>
          </a:p>
        </p:txBody>
      </p:sp>
      <p:sp>
        <p:nvSpPr>
          <p:cNvPr id="8" name="Text Placeholder 7"/>
          <p:cNvSpPr>
            <a:spLocks noGrp="1"/>
          </p:cNvSpPr>
          <p:nvPr>
            <p:ph type="body" sz="quarter" idx="13"/>
          </p:nvPr>
        </p:nvSpPr>
        <p:spPr>
          <a:xfrm>
            <a:off x="693056" y="1369787"/>
            <a:ext cx="7993741" cy="589641"/>
          </a:xfrm>
        </p:spPr>
        <p:txBody>
          <a:bodyPr>
            <a:noAutofit/>
          </a:bodyPr>
          <a:lstStyle>
            <a:lvl1pPr>
              <a:buFontTx/>
              <a:buNone/>
              <a:defRPr sz="2400" cap="all">
                <a:solidFill>
                  <a:schemeClr val="accent2"/>
                </a:solidFill>
                <a:latin typeface="+mn-lt"/>
              </a:defRPr>
            </a:lvl1pPr>
            <a:lvl2pPr marL="344487" indent="0">
              <a:buFontTx/>
              <a:buNone/>
              <a:defRPr sz="2400">
                <a:solidFill>
                  <a:schemeClr val="accent2">
                    <a:lumMod val="20000"/>
                    <a:lumOff val="80000"/>
                  </a:schemeClr>
                </a:solidFill>
              </a:defRPr>
            </a:lvl2pPr>
            <a:lvl3pPr marL="688975" indent="0">
              <a:buFontTx/>
              <a:buNone/>
              <a:defRPr sz="2400">
                <a:solidFill>
                  <a:schemeClr val="accent2">
                    <a:lumMod val="20000"/>
                    <a:lumOff val="80000"/>
                  </a:schemeClr>
                </a:solidFill>
              </a:defRPr>
            </a:lvl3pPr>
            <a:lvl4pPr marL="1025525" indent="0">
              <a:buFontTx/>
              <a:buNone/>
              <a:defRPr sz="2400">
                <a:solidFill>
                  <a:schemeClr val="accent2">
                    <a:lumMod val="20000"/>
                    <a:lumOff val="80000"/>
                  </a:schemeClr>
                </a:solidFill>
              </a:defRPr>
            </a:lvl4pPr>
            <a:lvl5pPr marL="1370013" indent="0">
              <a:buFontTx/>
              <a:buNone/>
              <a:defRPr sz="2400">
                <a:solidFill>
                  <a:schemeClr val="accent2">
                    <a:lumMod val="20000"/>
                    <a:lumOff val="80000"/>
                  </a:schemeClr>
                </a:solidFill>
              </a:defRPr>
            </a:lvl5pPr>
          </a:lstStyle>
          <a:p>
            <a:pPr lvl="0"/>
            <a:r>
              <a:rPr lang="en-US" dirty="0" smtClean="0"/>
              <a:t>Click to edit Master text styles</a:t>
            </a:r>
            <a:endParaRPr lang="en-US" dirty="0"/>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2475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8AB2E955-1FCD-504A-A4D9-17915D554538}" type="datetimeFigureOut">
              <a:rPr lang="en-US" smtClean="0">
                <a:solidFill>
                  <a:srgbClr val="808080">
                    <a:lumMod val="60000"/>
                    <a:lumOff val="40000"/>
                  </a:srgbClr>
                </a:solidFill>
              </a:rPr>
              <a:pPr/>
              <a:t>3/11/2016</a:t>
            </a:fld>
            <a:endParaRPr lang="en-US" dirty="0">
              <a:solidFill>
                <a:srgbClr val="808080">
                  <a:lumMod val="60000"/>
                  <a:lumOff val="40000"/>
                </a:srgbClr>
              </a:solidFill>
            </a:endParaRPr>
          </a:p>
        </p:txBody>
      </p:sp>
      <p:sp>
        <p:nvSpPr>
          <p:cNvPr id="6" name="Slide Number Placeholder 5"/>
          <p:cNvSpPr>
            <a:spLocks noGrp="1"/>
          </p:cNvSpPr>
          <p:nvPr>
            <p:ph type="sldNum" sz="quarter" idx="12"/>
          </p:nvPr>
        </p:nvSpPr>
        <p:spPr/>
        <p:txBody>
          <a:bodyPr/>
          <a:lstStyle/>
          <a:p>
            <a:fld id="{CFBA6597-D7DA-DC49-90B6-6291F05CD5D3}" type="slidenum">
              <a:rPr lang="en-US" smtClean="0">
                <a:solidFill>
                  <a:srgbClr val="808080">
                    <a:lumMod val="60000"/>
                    <a:lumOff val="40000"/>
                  </a:srgbClr>
                </a:solidFill>
              </a:rPr>
              <a:pPr/>
              <a:t>‹#›</a:t>
            </a:fld>
            <a:endParaRPr lang="en-US" dirty="0">
              <a:solidFill>
                <a:srgbClr val="808080">
                  <a:lumMod val="60000"/>
                  <a:lumOff val="40000"/>
                </a:srgbClr>
              </a:solidFill>
            </a:endParaRPr>
          </a:p>
        </p:txBody>
      </p:sp>
      <p:sp>
        <p:nvSpPr>
          <p:cNvPr id="8" name="Text Placeholder 7"/>
          <p:cNvSpPr>
            <a:spLocks noGrp="1"/>
          </p:cNvSpPr>
          <p:nvPr>
            <p:ph type="body" sz="quarter" idx="13"/>
          </p:nvPr>
        </p:nvSpPr>
        <p:spPr>
          <a:xfrm>
            <a:off x="693056" y="1369787"/>
            <a:ext cx="7993741" cy="589641"/>
          </a:xfrm>
        </p:spPr>
        <p:txBody>
          <a:bodyPr>
            <a:noAutofit/>
          </a:bodyPr>
          <a:lstStyle>
            <a:lvl1pPr>
              <a:buFontTx/>
              <a:buNone/>
              <a:defRPr sz="2400" cap="all">
                <a:solidFill>
                  <a:schemeClr val="accent2"/>
                </a:solidFill>
                <a:latin typeface="+mn-lt"/>
              </a:defRPr>
            </a:lvl1pPr>
            <a:lvl2pPr marL="344487" indent="0">
              <a:buFontTx/>
              <a:buNone/>
              <a:defRPr sz="2400">
                <a:solidFill>
                  <a:schemeClr val="accent2">
                    <a:lumMod val="20000"/>
                    <a:lumOff val="80000"/>
                  </a:schemeClr>
                </a:solidFill>
              </a:defRPr>
            </a:lvl2pPr>
            <a:lvl3pPr marL="688975" indent="0">
              <a:buFontTx/>
              <a:buNone/>
              <a:defRPr sz="2400">
                <a:solidFill>
                  <a:schemeClr val="accent2">
                    <a:lumMod val="20000"/>
                    <a:lumOff val="80000"/>
                  </a:schemeClr>
                </a:solidFill>
              </a:defRPr>
            </a:lvl3pPr>
            <a:lvl4pPr marL="1025525" indent="0">
              <a:buFontTx/>
              <a:buNone/>
              <a:defRPr sz="2400">
                <a:solidFill>
                  <a:schemeClr val="accent2">
                    <a:lumMod val="20000"/>
                    <a:lumOff val="80000"/>
                  </a:schemeClr>
                </a:solidFill>
              </a:defRPr>
            </a:lvl4pPr>
            <a:lvl5pPr marL="1370013" indent="0">
              <a:buFontTx/>
              <a:buNone/>
              <a:defRPr sz="2400">
                <a:solidFill>
                  <a:schemeClr val="accent2">
                    <a:lumMod val="20000"/>
                    <a:lumOff val="80000"/>
                  </a:schemeClr>
                </a:solidFill>
              </a:defRPr>
            </a:lvl5pPr>
          </a:lstStyle>
          <a:p>
            <a:pPr lvl="0"/>
            <a:r>
              <a:rPr lang="en-US" dirty="0" smtClean="0"/>
              <a:t>Click to edit Master text styles</a:t>
            </a:r>
            <a:endParaRPr lang="en-US" dirty="0"/>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3919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1" y="1535113"/>
            <a:ext cx="4040188" cy="639762"/>
          </a:xfrm>
        </p:spPr>
        <p:txBody>
          <a:bodyPr bIns="91440" anchor="b"/>
          <a:lstStyle>
            <a:lvl1pPr marL="0" indent="0">
              <a:lnSpc>
                <a:spcPct val="100000"/>
              </a:lnSpc>
              <a:buNone/>
              <a:defRPr sz="1600" b="0" i="0" cap="all">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1" y="2174875"/>
            <a:ext cx="4040188" cy="3951288"/>
          </a:xfrm>
        </p:spPr>
        <p:txBody>
          <a:bodyPr>
            <a:normAutofit/>
          </a:bodyPr>
          <a:lstStyle>
            <a:lvl1pPr>
              <a:defRPr sz="1600" b="0" i="0" baseline="0">
                <a:latin typeface="+mn-lt"/>
              </a:defRPr>
            </a:lvl1pPr>
            <a:lvl2pPr>
              <a:defRPr sz="1600" b="0" i="0" baseline="0">
                <a:latin typeface="+mn-lt"/>
              </a:defRPr>
            </a:lvl2pPr>
            <a:lvl3pPr>
              <a:defRPr sz="1600" b="0" i="0" baseline="0">
                <a:latin typeface="+mn-lt"/>
              </a:defRPr>
            </a:lvl3pPr>
            <a:lvl4pPr>
              <a:defRPr sz="1600" b="0" i="0" baseline="0">
                <a:latin typeface="+mn-lt"/>
              </a:defRPr>
            </a:lvl4pPr>
            <a:lvl5pPr>
              <a:defRPr sz="1600" b="0" i="0" baseline="0">
                <a:latin typeface="+mn-lt"/>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535113"/>
            <a:ext cx="4041775" cy="639762"/>
          </a:xfrm>
        </p:spPr>
        <p:txBody>
          <a:bodyPr bIns="91440" anchor="b"/>
          <a:lstStyle>
            <a:lvl1pPr marL="0" indent="0">
              <a:lnSpc>
                <a:spcPct val="100000"/>
              </a:lnSpc>
              <a:buNone/>
              <a:defRPr sz="1600" b="0" i="0" cap="all">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6" y="2174875"/>
            <a:ext cx="4041775" cy="3951288"/>
          </a:xfrm>
        </p:spPr>
        <p:txBody>
          <a:bodyPr>
            <a:normAutofit/>
          </a:bodyPr>
          <a:lstStyle>
            <a:lvl1pPr>
              <a:defRPr sz="1600" b="0" i="0" baseline="0">
                <a:latin typeface="+mn-lt"/>
              </a:defRPr>
            </a:lvl1pPr>
            <a:lvl2pPr>
              <a:defRPr sz="1600" b="0" i="0" baseline="0">
                <a:latin typeface="+mn-lt"/>
              </a:defRPr>
            </a:lvl2pPr>
            <a:lvl3pPr>
              <a:defRPr sz="1600" b="0" i="0" baseline="0">
                <a:latin typeface="+mn-lt"/>
              </a:defRPr>
            </a:lvl3pPr>
            <a:lvl4pPr>
              <a:defRPr sz="1600" b="0" i="0" baseline="0">
                <a:latin typeface="+mn-lt"/>
              </a:defRPr>
            </a:lvl4pPr>
            <a:lvl5pPr>
              <a:defRPr sz="1600" b="0" i="0" baseline="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58EC6D-FFDF-429C-8BA4-68ED03362C52}" type="datetime1">
              <a:rPr lang="en-US" smtClean="0"/>
              <a:t>3/11/2016</a:t>
            </a:fld>
            <a:endParaRPr lang="en-US" dirty="0"/>
          </a:p>
        </p:txBody>
      </p:sp>
      <p:sp>
        <p:nvSpPr>
          <p:cNvPr id="9" name="Slide Number Placeholder 8"/>
          <p:cNvSpPr>
            <a:spLocks noGrp="1"/>
          </p:cNvSpPr>
          <p:nvPr>
            <p:ph type="sldNum" sz="quarter" idx="12"/>
          </p:nvPr>
        </p:nvSpPr>
        <p:spPr/>
        <p:txBody>
          <a:bodyPr/>
          <a:lstStyle/>
          <a:p>
            <a:fld id="{CFBA6597-D7DA-DC49-90B6-6291F05CD5D3}" type="slidenum">
              <a:rPr lang="en-US" smtClean="0"/>
              <a:t>‹#›</a:t>
            </a:fld>
            <a:endParaRPr lang="en-US" dirty="0"/>
          </a:p>
        </p:txBody>
      </p:sp>
    </p:spTree>
    <p:extLst>
      <p:ext uri="{BB962C8B-B14F-4D97-AF65-F5344CB8AC3E}">
        <p14:creationId xmlns:p14="http://schemas.microsoft.com/office/powerpoint/2010/main" val="207653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306BDF-D567-4E5D-BF87-799D478F00D8}" type="datetime1">
              <a:rPr lang="en-US" smtClean="0"/>
              <a:t>3/11/2016</a:t>
            </a:fld>
            <a:endParaRPr lang="en-US" dirty="0"/>
          </a:p>
        </p:txBody>
      </p:sp>
      <p:sp>
        <p:nvSpPr>
          <p:cNvPr id="5" name="Slide Number Placeholder 4"/>
          <p:cNvSpPr>
            <a:spLocks noGrp="1"/>
          </p:cNvSpPr>
          <p:nvPr>
            <p:ph type="sldNum" sz="quarter" idx="12"/>
          </p:nvPr>
        </p:nvSpPr>
        <p:spPr/>
        <p:txBody>
          <a:bodyPr/>
          <a:lstStyle/>
          <a:p>
            <a:fld id="{CFBA6597-D7DA-DC49-90B6-6291F05CD5D3}" type="slidenum">
              <a:rPr lang="en-US" smtClean="0"/>
              <a:t>‹#›</a:t>
            </a:fld>
            <a:endParaRPr lang="en-US" dirty="0"/>
          </a:p>
        </p:txBody>
      </p:sp>
    </p:spTree>
    <p:extLst>
      <p:ext uri="{BB962C8B-B14F-4D97-AF65-F5344CB8AC3E}">
        <p14:creationId xmlns:p14="http://schemas.microsoft.com/office/powerpoint/2010/main" val="2502798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94745D-8EFE-473E-B0F9-EFD9603CD74A}" type="datetime1">
              <a:rPr lang="en-US" smtClean="0"/>
              <a:t>3/11/2016</a:t>
            </a:fld>
            <a:endParaRPr lang="en-US" dirty="0"/>
          </a:p>
        </p:txBody>
      </p:sp>
      <p:sp>
        <p:nvSpPr>
          <p:cNvPr id="4" name="Slide Number Placeholder 3"/>
          <p:cNvSpPr>
            <a:spLocks noGrp="1"/>
          </p:cNvSpPr>
          <p:nvPr>
            <p:ph type="sldNum" sz="quarter" idx="12"/>
          </p:nvPr>
        </p:nvSpPr>
        <p:spPr/>
        <p:txBody>
          <a:bodyPr/>
          <a:lstStyle/>
          <a:p>
            <a:fld id="{CFBA6597-D7DA-DC49-90B6-6291F05CD5D3}" type="slidenum">
              <a:rPr lang="en-US" smtClean="0"/>
              <a:t>‹#›</a:t>
            </a:fld>
            <a:endParaRPr lang="en-US" dirty="0"/>
          </a:p>
        </p:txBody>
      </p:sp>
    </p:spTree>
    <p:extLst>
      <p:ext uri="{BB962C8B-B14F-4D97-AF65-F5344CB8AC3E}">
        <p14:creationId xmlns:p14="http://schemas.microsoft.com/office/powerpoint/2010/main" val="2565346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71835" y="2130426"/>
            <a:ext cx="7772400" cy="1470025"/>
          </a:xfrm>
        </p:spPr>
        <p:txBody>
          <a:bodyPr/>
          <a:lstStyle>
            <a:lvl1pPr algn="ctr">
              <a:lnSpc>
                <a:spcPct val="90000"/>
              </a:lnSpc>
              <a:defRPr sz="4200" cap="all" spc="100">
                <a:latin typeface="+mj-lt"/>
                <a:cs typeface="Avenir Medium"/>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1457635" y="3840845"/>
            <a:ext cx="6400800" cy="1275441"/>
          </a:xfrm>
        </p:spPr>
        <p:txBody>
          <a:bodyPr>
            <a:normAutofit/>
          </a:bodyPr>
          <a:lstStyle>
            <a:lvl1pPr marL="0" indent="0" algn="ctr">
              <a:lnSpc>
                <a:spcPct val="100000"/>
              </a:lnSpc>
              <a:buNone/>
              <a:defRPr sz="2200" b="0" i="1" cap="none" spc="80">
                <a:solidFill>
                  <a:schemeClr val="bg1"/>
                </a:solidFill>
                <a:latin typeface="+mn-lt"/>
                <a:cs typeface="Avenir Medium Obliqu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284245" y="6528700"/>
            <a:ext cx="2133600" cy="365125"/>
          </a:xfrm>
        </p:spPr>
        <p:txBody>
          <a:bodyPr/>
          <a:lstStyle/>
          <a:p>
            <a:fld id="{CE96F7A3-C79F-415E-B99A-D51E35EF1B10}" type="datetime1">
              <a:rPr lang="en-US" smtClean="0"/>
              <a:t>3/11/2016</a:t>
            </a:fld>
            <a:endParaRPr lang="en-US" dirty="0"/>
          </a:p>
        </p:txBody>
      </p:sp>
      <p:sp>
        <p:nvSpPr>
          <p:cNvPr id="6" name="Slide Number Placeholder 5"/>
          <p:cNvSpPr>
            <a:spLocks noGrp="1"/>
          </p:cNvSpPr>
          <p:nvPr>
            <p:ph type="sldNum" sz="quarter" idx="12"/>
          </p:nvPr>
        </p:nvSpPr>
        <p:spPr>
          <a:xfrm>
            <a:off x="6739472" y="6528700"/>
            <a:ext cx="2133600" cy="365125"/>
          </a:xfrm>
        </p:spPr>
        <p:txBody>
          <a:bodyPr/>
          <a:lstStyle/>
          <a:p>
            <a:fld id="{CFBA6597-D7DA-DC49-90B6-6291F05CD5D3}" type="slidenum">
              <a:rPr lang="en-US" smtClean="0"/>
              <a:t>‹#›</a:t>
            </a:fld>
            <a:endParaRPr lang="en-US" dirty="0"/>
          </a:p>
        </p:txBody>
      </p:sp>
      <p:cxnSp>
        <p:nvCxnSpPr>
          <p:cNvPr id="9" name="Straight Connector 8"/>
          <p:cNvCxnSpPr/>
          <p:nvPr userDrawn="1"/>
        </p:nvCxnSpPr>
        <p:spPr>
          <a:xfrm>
            <a:off x="2340286" y="3627663"/>
            <a:ext cx="4635500"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942034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07A1B4B0-F21A-4E9A-BF70-5198C021AC26}" type="datetime1">
              <a:rPr lang="en-US" smtClean="0"/>
              <a:t>3/11/2016</a:t>
            </a:fld>
            <a:endParaRPr lang="en-US" dirty="0"/>
          </a:p>
        </p:txBody>
      </p:sp>
      <p:sp>
        <p:nvSpPr>
          <p:cNvPr id="6" name="Slide Number Placeholder 5"/>
          <p:cNvSpPr>
            <a:spLocks noGrp="1"/>
          </p:cNvSpPr>
          <p:nvPr>
            <p:ph type="sldNum" sz="quarter" idx="12"/>
          </p:nvPr>
        </p:nvSpPr>
        <p:spPr/>
        <p:txBody>
          <a:bodyPr/>
          <a:lstStyle/>
          <a:p>
            <a:fld id="{CFBA6597-D7DA-DC49-90B6-6291F05CD5D3}" type="slidenum">
              <a:rPr lang="en-US" smtClean="0"/>
              <a:t>‹#›</a:t>
            </a:fld>
            <a:endParaRPr lang="en-US" dirty="0"/>
          </a:p>
        </p:txBody>
      </p:sp>
      <p:sp>
        <p:nvSpPr>
          <p:cNvPr id="8" name="Text Placeholder 7"/>
          <p:cNvSpPr>
            <a:spLocks noGrp="1"/>
          </p:cNvSpPr>
          <p:nvPr>
            <p:ph type="body" sz="quarter" idx="13"/>
          </p:nvPr>
        </p:nvSpPr>
        <p:spPr>
          <a:xfrm>
            <a:off x="693056" y="1369787"/>
            <a:ext cx="7993741" cy="589641"/>
          </a:xfrm>
        </p:spPr>
        <p:txBody>
          <a:bodyPr>
            <a:noAutofit/>
          </a:bodyPr>
          <a:lstStyle>
            <a:lvl1pPr>
              <a:buFontTx/>
              <a:buNone/>
              <a:defRPr sz="2400" cap="all">
                <a:solidFill>
                  <a:schemeClr val="tx1"/>
                </a:solidFill>
              </a:defRPr>
            </a:lvl1pPr>
            <a:lvl2pPr marL="344487" indent="0">
              <a:buFontTx/>
              <a:buNone/>
              <a:defRPr sz="2400">
                <a:solidFill>
                  <a:schemeClr val="tx1">
                    <a:lumMod val="20000"/>
                    <a:lumOff val="80000"/>
                  </a:schemeClr>
                </a:solidFill>
              </a:defRPr>
            </a:lvl2pPr>
            <a:lvl3pPr marL="688975" indent="0">
              <a:buFontTx/>
              <a:buNone/>
              <a:defRPr sz="2400">
                <a:solidFill>
                  <a:schemeClr val="tx1">
                    <a:lumMod val="20000"/>
                    <a:lumOff val="80000"/>
                  </a:schemeClr>
                </a:solidFill>
              </a:defRPr>
            </a:lvl3pPr>
            <a:lvl4pPr marL="1025525" indent="0">
              <a:buFontTx/>
              <a:buNone/>
              <a:defRPr sz="2400">
                <a:solidFill>
                  <a:schemeClr val="tx1">
                    <a:lumMod val="20000"/>
                    <a:lumOff val="80000"/>
                  </a:schemeClr>
                </a:solidFill>
              </a:defRPr>
            </a:lvl4pPr>
            <a:lvl5pPr marL="1370013" indent="0">
              <a:buFontTx/>
              <a:buNone/>
              <a:defRPr sz="2400">
                <a:solidFill>
                  <a:schemeClr val="tx1">
                    <a:lumMod val="20000"/>
                    <a:lumOff val="80000"/>
                  </a:schemeClr>
                </a:solidFill>
              </a:defRPr>
            </a:lvl5pPr>
          </a:lstStyle>
          <a:p>
            <a:pPr lvl="0"/>
            <a:r>
              <a:rPr lang="en-US" dirty="0" smtClean="0"/>
              <a:t>Click to edit Master text styles</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2045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1" y="1535113"/>
            <a:ext cx="4040188" cy="639762"/>
          </a:xfrm>
        </p:spPr>
        <p:txBody>
          <a:bodyPr bIns="91440" anchor="b"/>
          <a:lstStyle>
            <a:lvl1pPr marL="0" indent="0">
              <a:lnSpc>
                <a:spcPct val="100000"/>
              </a:lnSpc>
              <a:buNone/>
              <a:defRPr sz="1600" b="0" i="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1" y="2174875"/>
            <a:ext cx="4040188" cy="3951288"/>
          </a:xfrm>
        </p:spPr>
        <p:txBody>
          <a:bodyPr>
            <a:normAutofit/>
          </a:bodyPr>
          <a:lstStyle>
            <a:lvl1pPr>
              <a:defRPr sz="1600" b="0" i="0"/>
            </a:lvl1pPr>
            <a:lvl2pPr>
              <a:defRPr sz="1600" b="0" i="0"/>
            </a:lvl2pPr>
            <a:lvl3pPr>
              <a:defRPr sz="1600" b="0" i="0"/>
            </a:lvl3pPr>
            <a:lvl4pPr>
              <a:defRPr sz="1600" b="0" i="0"/>
            </a:lvl4pPr>
            <a:lvl5pPr>
              <a:defRPr sz="1600" b="0" i="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535113"/>
            <a:ext cx="4041775" cy="639762"/>
          </a:xfrm>
        </p:spPr>
        <p:txBody>
          <a:bodyPr bIns="91440" anchor="b"/>
          <a:lstStyle>
            <a:lvl1pPr marL="0" indent="0">
              <a:lnSpc>
                <a:spcPct val="100000"/>
              </a:lnSpc>
              <a:buNone/>
              <a:defRPr sz="1600" b="0" i="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6" y="2174875"/>
            <a:ext cx="4041775" cy="3951288"/>
          </a:xfrm>
        </p:spPr>
        <p:txBody>
          <a:bodyPr>
            <a:normAutofit/>
          </a:bodyPr>
          <a:lstStyle>
            <a:lvl1pPr>
              <a:defRPr sz="1600" b="0" i="0"/>
            </a:lvl1pPr>
            <a:lvl2pPr>
              <a:defRPr sz="1600" b="0" i="0"/>
            </a:lvl2pPr>
            <a:lvl3pPr>
              <a:defRPr sz="1600" b="0" i="0"/>
            </a:lvl3pPr>
            <a:lvl4pPr>
              <a:defRPr sz="1600" b="0" i="0"/>
            </a:lvl4pPr>
            <a:lvl5pPr>
              <a:defRPr sz="1600" b="0" i="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D587B02-E2DB-4202-9FF1-26412C2BE9FC}" type="datetime1">
              <a:rPr lang="en-US" smtClean="0"/>
              <a:t>3/11/2016</a:t>
            </a:fld>
            <a:endParaRPr lang="en-US" dirty="0"/>
          </a:p>
        </p:txBody>
      </p:sp>
      <p:sp>
        <p:nvSpPr>
          <p:cNvPr id="9" name="Slide Number Placeholder 8"/>
          <p:cNvSpPr>
            <a:spLocks noGrp="1"/>
          </p:cNvSpPr>
          <p:nvPr>
            <p:ph type="sldNum" sz="quarter" idx="12"/>
          </p:nvPr>
        </p:nvSpPr>
        <p:spPr/>
        <p:txBody>
          <a:bodyPr/>
          <a:lstStyle/>
          <a:p>
            <a:fld id="{CFBA6597-D7DA-DC49-90B6-6291F05CD5D3}" type="slidenum">
              <a:rPr lang="en-US" smtClean="0"/>
              <a:t>‹#›</a:t>
            </a:fld>
            <a:endParaRPr lang="en-US" dirty="0"/>
          </a:p>
        </p:txBody>
      </p:sp>
    </p:spTree>
    <p:extLst>
      <p:ext uri="{BB962C8B-B14F-4D97-AF65-F5344CB8AC3E}">
        <p14:creationId xmlns:p14="http://schemas.microsoft.com/office/powerpoint/2010/main" val="2141232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B64806-1C31-4330-AA56-8595D54CF666}" type="datetime1">
              <a:rPr lang="en-US" smtClean="0"/>
              <a:t>3/11/2016</a:t>
            </a:fld>
            <a:endParaRPr lang="en-US" dirty="0"/>
          </a:p>
        </p:txBody>
      </p:sp>
      <p:sp>
        <p:nvSpPr>
          <p:cNvPr id="5" name="Slide Number Placeholder 4"/>
          <p:cNvSpPr>
            <a:spLocks noGrp="1"/>
          </p:cNvSpPr>
          <p:nvPr>
            <p:ph type="sldNum" sz="quarter" idx="12"/>
          </p:nvPr>
        </p:nvSpPr>
        <p:spPr/>
        <p:txBody>
          <a:bodyPr/>
          <a:lstStyle/>
          <a:p>
            <a:fld id="{CFBA6597-D7DA-DC49-90B6-6291F05CD5D3}" type="slidenum">
              <a:rPr lang="en-US" smtClean="0"/>
              <a:t>‹#›</a:t>
            </a:fld>
            <a:endParaRPr lang="en-US" dirty="0"/>
          </a:p>
        </p:txBody>
      </p:sp>
    </p:spTree>
    <p:extLst>
      <p:ext uri="{BB962C8B-B14F-4D97-AF65-F5344CB8AC3E}">
        <p14:creationId xmlns:p14="http://schemas.microsoft.com/office/powerpoint/2010/main" val="4087639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445CD9-745A-4EB1-A97B-BE7D4C7F88C5}" type="datetime1">
              <a:rPr lang="en-US" smtClean="0"/>
              <a:t>3/11/2016</a:t>
            </a:fld>
            <a:endParaRPr lang="en-US" dirty="0"/>
          </a:p>
        </p:txBody>
      </p:sp>
      <p:sp>
        <p:nvSpPr>
          <p:cNvPr id="4" name="Slide Number Placeholder 3"/>
          <p:cNvSpPr>
            <a:spLocks noGrp="1"/>
          </p:cNvSpPr>
          <p:nvPr>
            <p:ph type="sldNum" sz="quarter" idx="12"/>
          </p:nvPr>
        </p:nvSpPr>
        <p:spPr/>
        <p:txBody>
          <a:bodyPr/>
          <a:lstStyle/>
          <a:p>
            <a:fld id="{CFBA6597-D7DA-DC49-90B6-6291F05CD5D3}" type="slidenum">
              <a:rPr lang="en-US" smtClean="0"/>
              <a:t>‹#›</a:t>
            </a:fld>
            <a:endParaRPr lang="en-US" dirty="0"/>
          </a:p>
        </p:txBody>
      </p:sp>
    </p:spTree>
    <p:extLst>
      <p:ext uri="{BB962C8B-B14F-4D97-AF65-F5344CB8AC3E}">
        <p14:creationId xmlns:p14="http://schemas.microsoft.com/office/powerpoint/2010/main" val="42505051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png"/><Relationship Id="rId5" Type="http://schemas.openxmlformats.org/officeDocument/2006/relationships/slideLayout" Target="../slideLayouts/slideLayout14.xml"/><Relationship Id="rId10" Type="http://schemas.openxmlformats.org/officeDocument/2006/relationships/theme" Target="../theme/theme3.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3056" y="169222"/>
            <a:ext cx="5715000" cy="741362"/>
          </a:xfrm>
          <a:prstGeom prst="rect">
            <a:avLst/>
          </a:prstGeom>
        </p:spPr>
        <p:txBody>
          <a:bodyPr vert="horz" lIns="0" tIns="0" rIns="0" bIns="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93058" y="1959428"/>
            <a:ext cx="7993743" cy="4318001"/>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93057" y="6356351"/>
            <a:ext cx="2133600" cy="365125"/>
          </a:xfrm>
          <a:prstGeom prst="rect">
            <a:avLst/>
          </a:prstGeom>
        </p:spPr>
        <p:txBody>
          <a:bodyPr vert="horz" wrap="none" lIns="0" tIns="0" rIns="0" bIns="0" rtlCol="0" anchor="ctr"/>
          <a:lstStyle>
            <a:lvl1pPr algn="l">
              <a:defRPr sz="1200" baseline="0">
                <a:solidFill>
                  <a:schemeClr val="tx1">
                    <a:lumMod val="60000"/>
                    <a:lumOff val="40000"/>
                  </a:schemeClr>
                </a:solidFill>
                <a:latin typeface="Avenir Light"/>
              </a:defRPr>
            </a:lvl1pPr>
          </a:lstStyle>
          <a:p>
            <a:fld id="{563CB84D-8AA5-4DA0-995A-0A9A6FD95163}" type="datetime1">
              <a:rPr lang="en-US" smtClean="0"/>
              <a:t>3/11/2016</a:t>
            </a:fld>
            <a:endParaRPr lang="en-US" dirty="0"/>
          </a:p>
        </p:txBody>
      </p:sp>
      <p:sp>
        <p:nvSpPr>
          <p:cNvPr id="6" name="Slide Number Placeholder 5"/>
          <p:cNvSpPr>
            <a:spLocks noGrp="1"/>
          </p:cNvSpPr>
          <p:nvPr>
            <p:ph type="sldNum" sz="quarter" idx="4"/>
          </p:nvPr>
        </p:nvSpPr>
        <p:spPr>
          <a:xfrm>
            <a:off x="7638143" y="6356351"/>
            <a:ext cx="1048655" cy="365125"/>
          </a:xfrm>
          <a:prstGeom prst="rect">
            <a:avLst/>
          </a:prstGeom>
        </p:spPr>
        <p:txBody>
          <a:bodyPr vert="horz" wrap="none" lIns="0" tIns="0" rIns="0" bIns="0" rtlCol="0" anchor="ctr"/>
          <a:lstStyle>
            <a:lvl1pPr algn="r">
              <a:defRPr sz="1200" baseline="0">
                <a:solidFill>
                  <a:schemeClr val="tx1">
                    <a:lumMod val="60000"/>
                    <a:lumOff val="40000"/>
                  </a:schemeClr>
                </a:solidFill>
                <a:latin typeface="Avenir Light"/>
              </a:defRPr>
            </a:lvl1pPr>
          </a:lstStyle>
          <a:p>
            <a:fld id="{CFBA6597-D7DA-DC49-90B6-6291F05CD5D3}" type="slidenum">
              <a:rPr lang="en-US" smtClean="0"/>
              <a:pPr/>
              <a:t>‹#›</a:t>
            </a:fld>
            <a:endParaRPr lang="en-US" dirty="0"/>
          </a:p>
        </p:txBody>
      </p:sp>
    </p:spTree>
    <p:extLst>
      <p:ext uri="{BB962C8B-B14F-4D97-AF65-F5344CB8AC3E}">
        <p14:creationId xmlns:p14="http://schemas.microsoft.com/office/powerpoint/2010/main" val="72244715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735" r:id="rId5"/>
  </p:sldLayoutIdLst>
  <p:hf hdr="0" ftr="0" dt="0"/>
  <p:txStyles>
    <p:titleStyle>
      <a:lvl1pPr algn="l" defTabSz="457200" rtl="0" eaLnBrk="1" latinLnBrk="0" hangingPunct="1">
        <a:lnSpc>
          <a:spcPct val="90000"/>
        </a:lnSpc>
        <a:spcBef>
          <a:spcPct val="0"/>
        </a:spcBef>
        <a:buNone/>
        <a:defRPr sz="2400" kern="1200" cap="all">
          <a:solidFill>
            <a:schemeClr val="bg1"/>
          </a:solidFill>
          <a:latin typeface="+mj-lt"/>
          <a:ea typeface="+mj-ea"/>
          <a:cs typeface="Avenir Medium"/>
        </a:defRPr>
      </a:lvl1pPr>
    </p:titleStyle>
    <p:bodyStyle>
      <a:lvl1pPr marL="285750" indent="-285750" algn="l" defTabSz="457200" rtl="0" eaLnBrk="1" latinLnBrk="0" hangingPunct="1">
        <a:lnSpc>
          <a:spcPct val="150000"/>
        </a:lnSpc>
        <a:spcBef>
          <a:spcPts val="0"/>
        </a:spcBef>
        <a:spcAft>
          <a:spcPts val="1000"/>
        </a:spcAft>
        <a:buClr>
          <a:schemeClr val="tx1">
            <a:lumMod val="75000"/>
          </a:schemeClr>
        </a:buClr>
        <a:buSzPct val="100000"/>
        <a:buFont typeface="Wingdings" panose="05000000000000000000" pitchFamily="2" charset="2"/>
        <a:buChar char="§"/>
        <a:defRPr sz="1600" kern="1200" cap="none" baseline="0">
          <a:solidFill>
            <a:schemeClr val="tx1"/>
          </a:solidFill>
          <a:latin typeface="Avenir Light"/>
          <a:ea typeface="+mn-ea"/>
          <a:cs typeface="+mn-cs"/>
        </a:defRPr>
      </a:lvl1pPr>
      <a:lvl2pPr marL="571500" indent="-227013" algn="l" defTabSz="457200" rtl="0" eaLnBrk="1" latinLnBrk="0" hangingPunct="1">
        <a:lnSpc>
          <a:spcPct val="150000"/>
        </a:lnSpc>
        <a:spcBef>
          <a:spcPts val="0"/>
        </a:spcBef>
        <a:spcAft>
          <a:spcPts val="1000"/>
        </a:spcAft>
        <a:buClr>
          <a:schemeClr val="accent1"/>
        </a:buClr>
        <a:buFont typeface="Wingdings" charset="2"/>
        <a:buChar char="§"/>
        <a:tabLst/>
        <a:defRPr sz="1600" kern="1200" cap="none" baseline="0">
          <a:solidFill>
            <a:schemeClr val="tx1"/>
          </a:solidFill>
          <a:latin typeface="Avenir Light"/>
          <a:ea typeface="+mn-ea"/>
          <a:cs typeface="+mn-cs"/>
        </a:defRPr>
      </a:lvl2pPr>
      <a:lvl3pPr marL="915988" indent="-227013" algn="l" defTabSz="457200" rtl="0" eaLnBrk="1" latinLnBrk="0" hangingPunct="1">
        <a:lnSpc>
          <a:spcPct val="150000"/>
        </a:lnSpc>
        <a:spcBef>
          <a:spcPts val="0"/>
        </a:spcBef>
        <a:spcAft>
          <a:spcPts val="1000"/>
        </a:spcAft>
        <a:buClr>
          <a:schemeClr val="accent2"/>
        </a:buClr>
        <a:buFont typeface="Wingdings" charset="2"/>
        <a:buChar char="§"/>
        <a:defRPr sz="1600" kern="1200" cap="none" baseline="0">
          <a:solidFill>
            <a:schemeClr val="tx1"/>
          </a:solidFill>
          <a:latin typeface="Avenir Light"/>
          <a:ea typeface="+mn-ea"/>
          <a:cs typeface="+mn-cs"/>
        </a:defRPr>
      </a:lvl3pPr>
      <a:lvl4pPr marL="1260475" indent="-234950" algn="l" defTabSz="457200" rtl="0" eaLnBrk="1" latinLnBrk="0" hangingPunct="1">
        <a:lnSpc>
          <a:spcPct val="150000"/>
        </a:lnSpc>
        <a:spcBef>
          <a:spcPts val="0"/>
        </a:spcBef>
        <a:spcAft>
          <a:spcPts val="1000"/>
        </a:spcAft>
        <a:buClr>
          <a:schemeClr val="accent3"/>
        </a:buClr>
        <a:buFont typeface="Wingdings" charset="2"/>
        <a:buChar char="§"/>
        <a:defRPr sz="1600" kern="1200" cap="none" baseline="0">
          <a:solidFill>
            <a:schemeClr val="tx1"/>
          </a:solidFill>
          <a:latin typeface="Avenir Light"/>
          <a:ea typeface="+mn-ea"/>
          <a:cs typeface="+mn-cs"/>
        </a:defRPr>
      </a:lvl4pPr>
      <a:lvl5pPr marL="1597025" indent="-227013" algn="l" defTabSz="457200" rtl="0" eaLnBrk="1" latinLnBrk="0" hangingPunct="1">
        <a:lnSpc>
          <a:spcPct val="150000"/>
        </a:lnSpc>
        <a:spcBef>
          <a:spcPts val="0"/>
        </a:spcBef>
        <a:spcAft>
          <a:spcPts val="1000"/>
        </a:spcAft>
        <a:buClr>
          <a:schemeClr val="accent4"/>
        </a:buClr>
        <a:buFont typeface="Wingdings" charset="2"/>
        <a:buChar char="§"/>
        <a:defRPr sz="1600" kern="1200" cap="none" baseline="0">
          <a:solidFill>
            <a:schemeClr val="tx1"/>
          </a:solidFill>
          <a:latin typeface="Avenir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3057" y="269002"/>
            <a:ext cx="4831443" cy="741362"/>
          </a:xfrm>
          <a:prstGeom prst="rect">
            <a:avLst/>
          </a:prstGeom>
        </p:spPr>
        <p:txBody>
          <a:bodyPr vert="horz" lIns="0" tIns="0" rIns="0" bIns="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93058" y="1959428"/>
            <a:ext cx="7993743" cy="4318001"/>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93057" y="6356351"/>
            <a:ext cx="2133600" cy="365125"/>
          </a:xfrm>
          <a:prstGeom prst="rect">
            <a:avLst/>
          </a:prstGeom>
        </p:spPr>
        <p:txBody>
          <a:bodyPr vert="horz" wrap="none" lIns="0" tIns="0" rIns="0" bIns="0" rtlCol="0" anchor="ctr"/>
          <a:lstStyle>
            <a:lvl1pPr algn="l">
              <a:defRPr sz="1200" baseline="0">
                <a:solidFill>
                  <a:schemeClr val="tx1">
                    <a:lumMod val="60000"/>
                    <a:lumOff val="40000"/>
                  </a:schemeClr>
                </a:solidFill>
                <a:latin typeface="Avenir Light"/>
              </a:defRPr>
            </a:lvl1pPr>
          </a:lstStyle>
          <a:p>
            <a:fld id="{6ECD7141-F051-4681-9BD8-003159A1D017}" type="datetime1">
              <a:rPr lang="en-US" smtClean="0"/>
              <a:t>3/11/2016</a:t>
            </a:fld>
            <a:endParaRPr lang="en-US" dirty="0"/>
          </a:p>
        </p:txBody>
      </p:sp>
      <p:sp>
        <p:nvSpPr>
          <p:cNvPr id="6" name="Slide Number Placeholder 5"/>
          <p:cNvSpPr>
            <a:spLocks noGrp="1"/>
          </p:cNvSpPr>
          <p:nvPr>
            <p:ph type="sldNum" sz="quarter" idx="4"/>
          </p:nvPr>
        </p:nvSpPr>
        <p:spPr>
          <a:xfrm>
            <a:off x="7638143" y="6356351"/>
            <a:ext cx="1048655" cy="365125"/>
          </a:xfrm>
          <a:prstGeom prst="rect">
            <a:avLst/>
          </a:prstGeom>
        </p:spPr>
        <p:txBody>
          <a:bodyPr vert="horz" wrap="none" lIns="0" tIns="0" rIns="0" bIns="0" rtlCol="0" anchor="ctr"/>
          <a:lstStyle>
            <a:lvl1pPr algn="r">
              <a:defRPr sz="1200" baseline="0">
                <a:solidFill>
                  <a:schemeClr val="tx1">
                    <a:lumMod val="60000"/>
                    <a:lumOff val="40000"/>
                  </a:schemeClr>
                </a:solidFill>
                <a:latin typeface="Avenir Light"/>
              </a:defRPr>
            </a:lvl1pPr>
          </a:lstStyle>
          <a:p>
            <a:fld id="{CFBA6597-D7DA-DC49-90B6-6291F05CD5D3}" type="slidenum">
              <a:rPr lang="en-US" smtClean="0"/>
              <a:pPr/>
              <a:t>‹#›</a:t>
            </a:fld>
            <a:endParaRPr lang="en-US" dirty="0"/>
          </a:p>
        </p:txBody>
      </p:sp>
    </p:spTree>
    <p:extLst>
      <p:ext uri="{BB962C8B-B14F-4D97-AF65-F5344CB8AC3E}">
        <p14:creationId xmlns:p14="http://schemas.microsoft.com/office/powerpoint/2010/main" val="28866804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Lst>
  <p:hf hdr="0" ftr="0" dt="0"/>
  <p:txStyles>
    <p:titleStyle>
      <a:lvl1pPr algn="l" defTabSz="457200" rtl="0" eaLnBrk="1" latinLnBrk="0" hangingPunct="1">
        <a:lnSpc>
          <a:spcPct val="90000"/>
        </a:lnSpc>
        <a:spcBef>
          <a:spcPct val="0"/>
        </a:spcBef>
        <a:buNone/>
        <a:defRPr sz="2800" b="1" i="0" kern="1200" cap="all" baseline="0">
          <a:solidFill>
            <a:schemeClr val="bg1"/>
          </a:solidFill>
          <a:latin typeface="+mj-lt"/>
          <a:ea typeface="+mj-ea"/>
          <a:cs typeface="Avenir Medium"/>
        </a:defRPr>
      </a:lvl1pPr>
    </p:titleStyle>
    <p:bodyStyle>
      <a:lvl1pPr marL="285750" indent="-285750" algn="l" defTabSz="457200" rtl="0" eaLnBrk="1" latinLnBrk="0" hangingPunct="1">
        <a:lnSpc>
          <a:spcPct val="150000"/>
        </a:lnSpc>
        <a:spcBef>
          <a:spcPts val="0"/>
        </a:spcBef>
        <a:spcAft>
          <a:spcPts val="1000"/>
        </a:spcAft>
        <a:buClr>
          <a:schemeClr val="tx1">
            <a:lumMod val="75000"/>
          </a:schemeClr>
        </a:buClr>
        <a:buSzPct val="100000"/>
        <a:buFont typeface="Wingdings" panose="05000000000000000000" pitchFamily="2" charset="2"/>
        <a:buChar char="§"/>
        <a:defRPr sz="1600" kern="1200" cap="none" baseline="0">
          <a:solidFill>
            <a:schemeClr val="tx1"/>
          </a:solidFill>
          <a:latin typeface="+mn-lt"/>
          <a:ea typeface="+mn-ea"/>
          <a:cs typeface="+mn-cs"/>
        </a:defRPr>
      </a:lvl1pPr>
      <a:lvl2pPr marL="571500" indent="-227013" algn="l" defTabSz="457200" rtl="0" eaLnBrk="1" latinLnBrk="0" hangingPunct="1">
        <a:lnSpc>
          <a:spcPct val="150000"/>
        </a:lnSpc>
        <a:spcBef>
          <a:spcPts val="0"/>
        </a:spcBef>
        <a:spcAft>
          <a:spcPts val="1000"/>
        </a:spcAft>
        <a:buClr>
          <a:schemeClr val="accent1"/>
        </a:buClr>
        <a:buFont typeface="Wingdings" charset="2"/>
        <a:buChar char="§"/>
        <a:tabLst/>
        <a:defRPr sz="1600" kern="1200" cap="none" baseline="0">
          <a:solidFill>
            <a:schemeClr val="tx1"/>
          </a:solidFill>
          <a:latin typeface="+mn-lt"/>
          <a:ea typeface="+mn-ea"/>
          <a:cs typeface="+mn-cs"/>
        </a:defRPr>
      </a:lvl2pPr>
      <a:lvl3pPr marL="915988" indent="-227013" algn="l" defTabSz="457200" rtl="0" eaLnBrk="1" latinLnBrk="0" hangingPunct="1">
        <a:lnSpc>
          <a:spcPct val="150000"/>
        </a:lnSpc>
        <a:spcBef>
          <a:spcPts val="0"/>
        </a:spcBef>
        <a:spcAft>
          <a:spcPts val="1000"/>
        </a:spcAft>
        <a:buClr>
          <a:schemeClr val="accent2"/>
        </a:buClr>
        <a:buFont typeface="Wingdings" charset="2"/>
        <a:buChar char="§"/>
        <a:defRPr sz="1600" kern="1200" cap="none" baseline="0">
          <a:solidFill>
            <a:schemeClr val="tx1"/>
          </a:solidFill>
          <a:latin typeface="+mn-lt"/>
          <a:ea typeface="+mn-ea"/>
          <a:cs typeface="+mn-cs"/>
        </a:defRPr>
      </a:lvl3pPr>
      <a:lvl4pPr marL="1260475" indent="-234950" algn="l" defTabSz="457200" rtl="0" eaLnBrk="1" latinLnBrk="0" hangingPunct="1">
        <a:lnSpc>
          <a:spcPct val="150000"/>
        </a:lnSpc>
        <a:spcBef>
          <a:spcPts val="0"/>
        </a:spcBef>
        <a:spcAft>
          <a:spcPts val="1000"/>
        </a:spcAft>
        <a:buClr>
          <a:schemeClr val="accent3"/>
        </a:buClr>
        <a:buFont typeface="Wingdings" charset="2"/>
        <a:buChar char="§"/>
        <a:defRPr sz="1600" kern="1200" cap="none" baseline="0">
          <a:solidFill>
            <a:schemeClr val="tx1"/>
          </a:solidFill>
          <a:latin typeface="+mn-lt"/>
          <a:ea typeface="+mn-ea"/>
          <a:cs typeface="+mn-cs"/>
        </a:defRPr>
      </a:lvl4pPr>
      <a:lvl5pPr marL="1597025" indent="-227013" algn="l" defTabSz="457200" rtl="0" eaLnBrk="1" latinLnBrk="0" hangingPunct="1">
        <a:lnSpc>
          <a:spcPct val="150000"/>
        </a:lnSpc>
        <a:spcBef>
          <a:spcPts val="0"/>
        </a:spcBef>
        <a:spcAft>
          <a:spcPts val="1000"/>
        </a:spcAft>
        <a:buClr>
          <a:schemeClr val="accent4"/>
        </a:buClr>
        <a:buFont typeface="Wingdings" charset="2"/>
        <a:buChar char="§"/>
        <a:defRPr sz="1600" kern="1200" cap="none"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557" y="269002"/>
            <a:ext cx="7041240" cy="741362"/>
          </a:xfrm>
          <a:prstGeom prst="rect">
            <a:avLst/>
          </a:prstGeom>
        </p:spPr>
        <p:txBody>
          <a:bodyPr vert="horz" lIns="0" tIns="0" rIns="0" bIns="0" rtlCol="0" anchor="b"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645557" y="1732644"/>
            <a:ext cx="7041241" cy="42545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645555" y="6356351"/>
            <a:ext cx="1710875" cy="365125"/>
          </a:xfrm>
          <a:prstGeom prst="rect">
            <a:avLst/>
          </a:prstGeom>
        </p:spPr>
        <p:txBody>
          <a:bodyPr vert="horz" wrap="none" lIns="0" tIns="0" rIns="0" bIns="0" rtlCol="0" anchor="ctr"/>
          <a:lstStyle>
            <a:lvl1pPr algn="l">
              <a:defRPr sz="1200" baseline="0">
                <a:solidFill>
                  <a:schemeClr val="tx1">
                    <a:lumMod val="60000"/>
                    <a:lumOff val="40000"/>
                  </a:schemeClr>
                </a:solidFill>
                <a:latin typeface="Avenir Light"/>
              </a:defRPr>
            </a:lvl1pPr>
          </a:lstStyle>
          <a:p>
            <a:fld id="{A3BF3311-0CFD-4A84-A753-8D8E9438F2B7}" type="datetime1">
              <a:rPr lang="en-US" smtClean="0"/>
              <a:t>3/11/2016</a:t>
            </a:fld>
            <a:endParaRPr lang="en-US" dirty="0"/>
          </a:p>
        </p:txBody>
      </p:sp>
      <p:sp>
        <p:nvSpPr>
          <p:cNvPr id="6" name="Slide Number Placeholder 5"/>
          <p:cNvSpPr>
            <a:spLocks noGrp="1"/>
          </p:cNvSpPr>
          <p:nvPr>
            <p:ph type="sldNum" sz="quarter" idx="4"/>
          </p:nvPr>
        </p:nvSpPr>
        <p:spPr>
          <a:xfrm>
            <a:off x="7638143" y="6356351"/>
            <a:ext cx="1048655" cy="365125"/>
          </a:xfrm>
          <a:prstGeom prst="rect">
            <a:avLst/>
          </a:prstGeom>
        </p:spPr>
        <p:txBody>
          <a:bodyPr vert="horz" wrap="none" lIns="0" tIns="0" rIns="0" bIns="0" rtlCol="0" anchor="ctr"/>
          <a:lstStyle>
            <a:lvl1pPr algn="r">
              <a:defRPr sz="1200" baseline="0">
                <a:solidFill>
                  <a:schemeClr val="tx1">
                    <a:lumMod val="60000"/>
                    <a:lumOff val="40000"/>
                  </a:schemeClr>
                </a:solidFill>
                <a:latin typeface="Avenir Light"/>
              </a:defRPr>
            </a:lvl1pPr>
          </a:lstStyle>
          <a:p>
            <a:fld id="{CFBA6597-D7DA-DC49-90B6-6291F05CD5D3}" type="slidenum">
              <a:rPr lang="en-US" smtClean="0"/>
              <a:pPr/>
              <a:t>‹#›</a:t>
            </a:fld>
            <a:endParaRPr lang="en-US" dirty="0"/>
          </a:p>
        </p:txBody>
      </p:sp>
    </p:spTree>
    <p:extLst>
      <p:ext uri="{BB962C8B-B14F-4D97-AF65-F5344CB8AC3E}">
        <p14:creationId xmlns:p14="http://schemas.microsoft.com/office/powerpoint/2010/main" val="3116210396"/>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736" r:id="rId4"/>
    <p:sldLayoutId id="2147483737" r:id="rId5"/>
    <p:sldLayoutId id="2147483806" r:id="rId6"/>
    <p:sldLayoutId id="2147483807" r:id="rId7"/>
    <p:sldLayoutId id="2147483733" r:id="rId8"/>
    <p:sldLayoutId id="2147483734" r:id="rId9"/>
  </p:sldLayoutIdLst>
  <p:hf hdr="0" ftr="0" dt="0"/>
  <p:txStyles>
    <p:titleStyle>
      <a:lvl1pPr algn="l" defTabSz="457200" rtl="0" eaLnBrk="1" latinLnBrk="0" hangingPunct="1">
        <a:lnSpc>
          <a:spcPct val="90000"/>
        </a:lnSpc>
        <a:spcBef>
          <a:spcPct val="0"/>
        </a:spcBef>
        <a:buNone/>
        <a:defRPr sz="2800" b="1" kern="1200" cap="all" baseline="0">
          <a:solidFill>
            <a:schemeClr val="accent1"/>
          </a:solidFill>
          <a:latin typeface="+mj-lt"/>
          <a:ea typeface="+mj-ea"/>
          <a:cs typeface="Avenir Medium"/>
        </a:defRPr>
      </a:lvl1pPr>
    </p:titleStyle>
    <p:bodyStyle>
      <a:lvl1pPr marL="285750" indent="-285750" algn="l" defTabSz="457200" rtl="0" eaLnBrk="1" latinLnBrk="0" hangingPunct="1">
        <a:lnSpc>
          <a:spcPct val="150000"/>
        </a:lnSpc>
        <a:spcBef>
          <a:spcPts val="0"/>
        </a:spcBef>
        <a:spcAft>
          <a:spcPts val="1000"/>
        </a:spcAft>
        <a:buClr>
          <a:schemeClr val="tx1">
            <a:lumMod val="75000"/>
          </a:schemeClr>
        </a:buClr>
        <a:buSzPct val="100000"/>
        <a:buFont typeface="Wingdings" panose="05000000000000000000" pitchFamily="2" charset="2"/>
        <a:buChar char="§"/>
        <a:defRPr sz="1600" kern="1200" cap="none" baseline="0">
          <a:solidFill>
            <a:schemeClr val="tx1"/>
          </a:solidFill>
          <a:latin typeface="+mn-lt"/>
          <a:ea typeface="+mn-ea"/>
          <a:cs typeface="+mn-cs"/>
        </a:defRPr>
      </a:lvl1pPr>
      <a:lvl2pPr marL="571500" indent="-228600" algn="l" defTabSz="457200" rtl="0" eaLnBrk="1" latinLnBrk="0" hangingPunct="1">
        <a:lnSpc>
          <a:spcPct val="150000"/>
        </a:lnSpc>
        <a:spcBef>
          <a:spcPts val="0"/>
        </a:spcBef>
        <a:spcAft>
          <a:spcPts val="1000"/>
        </a:spcAft>
        <a:buClr>
          <a:schemeClr val="accent1"/>
        </a:buClr>
        <a:buFont typeface="Wingdings" charset="2"/>
        <a:buChar char="§"/>
        <a:defRPr sz="1600" kern="1200" cap="none" baseline="0">
          <a:solidFill>
            <a:schemeClr val="tx1"/>
          </a:solidFill>
          <a:latin typeface="+mn-lt"/>
          <a:ea typeface="+mn-ea"/>
          <a:cs typeface="+mn-cs"/>
        </a:defRPr>
      </a:lvl2pPr>
      <a:lvl3pPr marL="915988" indent="-227013" algn="l" defTabSz="457200" rtl="0" eaLnBrk="1" latinLnBrk="0" hangingPunct="1">
        <a:lnSpc>
          <a:spcPct val="150000"/>
        </a:lnSpc>
        <a:spcBef>
          <a:spcPts val="0"/>
        </a:spcBef>
        <a:spcAft>
          <a:spcPts val="1000"/>
        </a:spcAft>
        <a:buClr>
          <a:schemeClr val="accent2"/>
        </a:buClr>
        <a:buFont typeface="Wingdings" charset="2"/>
        <a:buChar char="§"/>
        <a:defRPr sz="1600" kern="1200" cap="none" baseline="0">
          <a:solidFill>
            <a:schemeClr val="tx1"/>
          </a:solidFill>
          <a:latin typeface="+mn-lt"/>
          <a:ea typeface="+mn-ea"/>
          <a:cs typeface="+mn-cs"/>
        </a:defRPr>
      </a:lvl3pPr>
      <a:lvl4pPr marL="1260475" indent="-234950" algn="l" defTabSz="457200" rtl="0" eaLnBrk="1" latinLnBrk="0" hangingPunct="1">
        <a:lnSpc>
          <a:spcPct val="150000"/>
        </a:lnSpc>
        <a:spcBef>
          <a:spcPts val="0"/>
        </a:spcBef>
        <a:spcAft>
          <a:spcPts val="1000"/>
        </a:spcAft>
        <a:buClr>
          <a:schemeClr val="accent3"/>
        </a:buClr>
        <a:buFont typeface="Wingdings" charset="2"/>
        <a:buChar char="§"/>
        <a:defRPr sz="1600" kern="1200" cap="none" baseline="0">
          <a:solidFill>
            <a:schemeClr val="tx1"/>
          </a:solidFill>
          <a:latin typeface="+mn-lt"/>
          <a:ea typeface="+mn-ea"/>
          <a:cs typeface="+mn-cs"/>
        </a:defRPr>
      </a:lvl4pPr>
      <a:lvl5pPr marL="1597025" indent="-228600" algn="l" defTabSz="457200" rtl="0" eaLnBrk="1" latinLnBrk="0" hangingPunct="1">
        <a:lnSpc>
          <a:spcPct val="150000"/>
        </a:lnSpc>
        <a:spcBef>
          <a:spcPts val="0"/>
        </a:spcBef>
        <a:spcAft>
          <a:spcPts val="1000"/>
        </a:spcAft>
        <a:buClr>
          <a:schemeClr val="accent4"/>
        </a:buClr>
        <a:buFont typeface="Wingdings" charset="2"/>
        <a:buChar char="§"/>
        <a:defRPr sz="1600" kern="1200" cap="none"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30.jpeg"/><Relationship Id="rId5" Type="http://schemas.openxmlformats.org/officeDocument/2006/relationships/image" Target="../media/image29.wmf"/><Relationship Id="rId4" Type="http://schemas.openxmlformats.org/officeDocument/2006/relationships/image" Target="../media/image28.wmf"/></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4.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chart" Target="../charts/chart6.xml"/><Relationship Id="rId13" Type="http://schemas.openxmlformats.org/officeDocument/2006/relationships/chart" Target="../charts/chart11.xml"/><Relationship Id="rId3" Type="http://schemas.openxmlformats.org/officeDocument/2006/relationships/chart" Target="../charts/chart1.xml"/><Relationship Id="rId7" Type="http://schemas.openxmlformats.org/officeDocument/2006/relationships/chart" Target="../charts/chart5.xml"/><Relationship Id="rId12" Type="http://schemas.openxmlformats.org/officeDocument/2006/relationships/chart" Target="../charts/chart10.xml"/><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chart" Target="../charts/chart4.xml"/><Relationship Id="rId11" Type="http://schemas.openxmlformats.org/officeDocument/2006/relationships/chart" Target="../charts/chart9.xml"/><Relationship Id="rId5" Type="http://schemas.openxmlformats.org/officeDocument/2006/relationships/chart" Target="../charts/chart3.xml"/><Relationship Id="rId15" Type="http://schemas.openxmlformats.org/officeDocument/2006/relationships/chart" Target="../charts/chart1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 Id="rId14" Type="http://schemas.openxmlformats.org/officeDocument/2006/relationships/chart" Target="../charts/chart1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800" i="1" spc="310" dirty="0" smtClean="0">
                <a:solidFill>
                  <a:schemeClr val="bg1"/>
                </a:solidFill>
              </a:rPr>
              <a:t>Live Well San Diego</a:t>
            </a:r>
            <a:br>
              <a:rPr lang="en-US" sz="4800" i="1" spc="310" dirty="0" smtClean="0">
                <a:solidFill>
                  <a:schemeClr val="bg1"/>
                </a:solidFill>
              </a:rPr>
            </a:br>
            <a:r>
              <a:rPr lang="en-US" sz="4800" i="1" spc="310" dirty="0" smtClean="0">
                <a:solidFill>
                  <a:schemeClr val="bg1"/>
                </a:solidFill>
              </a:rPr>
              <a:t>&amp; Data Set</a:t>
            </a:r>
            <a:endParaRPr lang="en-US" sz="4800" spc="310" dirty="0">
              <a:solidFill>
                <a:schemeClr val="bg1"/>
              </a:solidFill>
            </a:endParaRPr>
          </a:p>
        </p:txBody>
      </p:sp>
      <p:sp>
        <p:nvSpPr>
          <p:cNvPr id="5" name="Subtitle 4"/>
          <p:cNvSpPr>
            <a:spLocks noGrp="1"/>
          </p:cNvSpPr>
          <p:nvPr>
            <p:ph type="subTitle" idx="1"/>
          </p:nvPr>
        </p:nvSpPr>
        <p:spPr>
          <a:xfrm>
            <a:off x="914400" y="3840845"/>
            <a:ext cx="7459579" cy="1597429"/>
          </a:xfrm>
        </p:spPr>
        <p:txBody>
          <a:bodyPr>
            <a:normAutofit/>
          </a:bodyPr>
          <a:lstStyle/>
          <a:p>
            <a:r>
              <a:rPr lang="en-US" sz="1500" dirty="0" smtClean="0"/>
              <a:t>Dale Fleming, Director, Office of Strategy &amp; Innovation, County of San Diego</a:t>
            </a:r>
          </a:p>
          <a:p>
            <a:r>
              <a:rPr lang="en-US" sz="1500"/>
              <a:t>Ryan Smith, Epidemiologist, County of San </a:t>
            </a:r>
            <a:r>
              <a:rPr lang="en-US" sz="1500" smtClean="0"/>
              <a:t>Diego</a:t>
            </a:r>
          </a:p>
          <a:p>
            <a:r>
              <a:rPr lang="en-US" sz="1500" dirty="0" smtClean="0"/>
              <a:t>Kathryn Rogers, Communications Manager, Live Well San Diego</a:t>
            </a:r>
          </a:p>
          <a:p>
            <a:r>
              <a:rPr lang="en-US" sz="1400" dirty="0" smtClean="0"/>
              <a:t>March 13, 2015</a:t>
            </a:r>
            <a:endParaRPr lang="en-US" sz="1400" dirty="0"/>
          </a:p>
        </p:txBody>
      </p:sp>
      <p:sp>
        <p:nvSpPr>
          <p:cNvPr id="2" name="Slide Number Placeholder 1"/>
          <p:cNvSpPr>
            <a:spLocks noGrp="1"/>
          </p:cNvSpPr>
          <p:nvPr>
            <p:ph type="sldNum" sz="quarter" idx="12"/>
          </p:nvPr>
        </p:nvSpPr>
        <p:spPr/>
        <p:txBody>
          <a:bodyPr/>
          <a:lstStyle/>
          <a:p>
            <a:fld id="{CFBA6597-D7DA-DC49-90B6-6291F05CD5D3}" type="slidenum">
              <a:rPr lang="en-US" smtClean="0"/>
              <a:t>1</a:t>
            </a:fld>
            <a:endParaRPr lang="en-US" dirty="0"/>
          </a:p>
        </p:txBody>
      </p:sp>
    </p:spTree>
    <p:extLst>
      <p:ext uri="{BB962C8B-B14F-4D97-AF65-F5344CB8AC3E}">
        <p14:creationId xmlns:p14="http://schemas.microsoft.com/office/powerpoint/2010/main" val="337255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8"/>
          <p:cNvSpPr txBox="1">
            <a:spLocks/>
          </p:cNvSpPr>
          <p:nvPr/>
        </p:nvSpPr>
        <p:spPr>
          <a:xfrm>
            <a:off x="429583" y="228314"/>
            <a:ext cx="4993058" cy="741362"/>
          </a:xfrm>
          <a:prstGeom prst="rect">
            <a:avLst/>
          </a:prstGeom>
        </p:spPr>
        <p:txBody>
          <a:bodyPr anchor="ctr"/>
          <a:lstStyle>
            <a:lvl1pPr algn="l" defTabSz="457200" rtl="0" eaLnBrk="1" latinLnBrk="0" hangingPunct="1">
              <a:lnSpc>
                <a:spcPct val="90000"/>
              </a:lnSpc>
              <a:spcBef>
                <a:spcPct val="0"/>
              </a:spcBef>
              <a:buNone/>
              <a:defRPr sz="2400" kern="1200" cap="all">
                <a:solidFill>
                  <a:schemeClr val="bg1"/>
                </a:solidFill>
                <a:latin typeface="+mj-lt"/>
                <a:ea typeface="+mj-ea"/>
                <a:cs typeface="Avenir Medium"/>
              </a:defRPr>
            </a:lvl1pPr>
          </a:lstStyle>
          <a:p>
            <a:r>
              <a:rPr lang="en-US" b="1" dirty="0" smtClean="0"/>
              <a:t>MEASURING RESULTS</a:t>
            </a:r>
            <a:endParaRPr lang="en-US" b="1" dirty="0"/>
          </a:p>
        </p:txBody>
      </p:sp>
      <p:graphicFrame>
        <p:nvGraphicFramePr>
          <p:cNvPr id="3" name="Table 2"/>
          <p:cNvGraphicFramePr>
            <a:graphicFrameLocks noGrp="1"/>
          </p:cNvGraphicFramePr>
          <p:nvPr>
            <p:extLst>
              <p:ext uri="{D42A27DB-BD31-4B8C-83A1-F6EECF244321}">
                <p14:modId xmlns:p14="http://schemas.microsoft.com/office/powerpoint/2010/main" val="1645466499"/>
              </p:ext>
            </p:extLst>
          </p:nvPr>
        </p:nvGraphicFramePr>
        <p:xfrm>
          <a:off x="1283012" y="1357762"/>
          <a:ext cx="6870388" cy="5241463"/>
        </p:xfrm>
        <a:graphic>
          <a:graphicData uri="http://schemas.openxmlformats.org/drawingml/2006/table">
            <a:tbl>
              <a:tblPr firstRow="1" bandRow="1">
                <a:tableStyleId>{5C22544A-7EE6-4342-B048-85BDC9FD1C3A}</a:tableStyleId>
              </a:tblPr>
              <a:tblGrid>
                <a:gridCol w="1690969"/>
                <a:gridCol w="2431264"/>
                <a:gridCol w="2748155"/>
              </a:tblGrid>
              <a:tr h="488048">
                <a:tc>
                  <a:txBody>
                    <a:bodyPr/>
                    <a:lstStyle/>
                    <a:p>
                      <a:pPr algn="ctr"/>
                      <a:r>
                        <a:rPr lang="en-US" sz="1800" dirty="0" smtClean="0"/>
                        <a:t>Areas of Influence</a:t>
                      </a:r>
                      <a:endParaRPr lang="en-US" sz="1800" dirty="0"/>
                    </a:p>
                  </a:txBody>
                  <a:tcPr marL="85578" marR="85578" marT="42789" marB="42789" anchor="ctr">
                    <a:lnL w="38100" cap="flat" cmpd="sng" algn="ctr">
                      <a:solidFill>
                        <a:schemeClr val="bg1">
                          <a:lumMod val="85000"/>
                        </a:schemeClr>
                      </a:solidFill>
                      <a:prstDash val="solid"/>
                      <a:round/>
                      <a:headEnd type="none" w="med" len="med"/>
                      <a:tailEnd type="none" w="med" len="med"/>
                    </a:lnL>
                    <a:lnT w="38100" cap="flat" cmpd="sng" algn="ctr">
                      <a:solidFill>
                        <a:schemeClr val="bg1">
                          <a:lumMod val="85000"/>
                        </a:schemeClr>
                      </a:solidFill>
                      <a:prstDash val="solid"/>
                      <a:round/>
                      <a:headEnd type="none" w="med" len="med"/>
                      <a:tailEnd type="none" w="med" len="med"/>
                    </a:lnT>
                  </a:tcPr>
                </a:tc>
                <a:tc>
                  <a:txBody>
                    <a:bodyPr/>
                    <a:lstStyle/>
                    <a:p>
                      <a:pPr algn="ctr"/>
                      <a:r>
                        <a:rPr lang="en-US" sz="1800" dirty="0" smtClean="0"/>
                        <a:t>Definition</a:t>
                      </a:r>
                      <a:endParaRPr lang="en-US" sz="1800" dirty="0"/>
                    </a:p>
                  </a:txBody>
                  <a:tcPr marL="85578" marR="85578" marT="42789" marB="42789" anchor="ctr">
                    <a:lnT w="38100" cap="flat" cmpd="sng" algn="ctr">
                      <a:solidFill>
                        <a:schemeClr val="bg1">
                          <a:lumMod val="85000"/>
                        </a:schemeClr>
                      </a:solidFill>
                      <a:prstDash val="solid"/>
                      <a:round/>
                      <a:headEnd type="none" w="med" len="med"/>
                      <a:tailEnd type="none" w="med" len="med"/>
                    </a:lnT>
                  </a:tcPr>
                </a:tc>
                <a:tc>
                  <a:txBody>
                    <a:bodyPr/>
                    <a:lstStyle/>
                    <a:p>
                      <a:pPr algn="ctr"/>
                      <a:r>
                        <a:rPr lang="en-US" sz="1800" dirty="0" smtClean="0"/>
                        <a:t>Top</a:t>
                      </a:r>
                      <a:r>
                        <a:rPr lang="en-US" sz="1800" baseline="0" dirty="0" smtClean="0"/>
                        <a:t> </a:t>
                      </a:r>
                      <a:r>
                        <a:rPr lang="en-US" sz="1800" dirty="0" smtClean="0"/>
                        <a:t>10 Indicators</a:t>
                      </a:r>
                      <a:endParaRPr lang="en-US" sz="1800" dirty="0"/>
                    </a:p>
                  </a:txBody>
                  <a:tcPr marL="85578" marR="85578" marT="42789" marB="42789" anchor="ctr">
                    <a:lnR w="38100" cap="flat" cmpd="sng" algn="ctr">
                      <a:solidFill>
                        <a:schemeClr val="bg1">
                          <a:lumMod val="85000"/>
                        </a:schemeClr>
                      </a:solidFill>
                      <a:prstDash val="solid"/>
                      <a:round/>
                      <a:headEnd type="none" w="med" len="med"/>
                      <a:tailEnd type="none" w="med" len="med"/>
                    </a:lnR>
                    <a:lnT w="38100" cap="flat" cmpd="sng" algn="ctr">
                      <a:solidFill>
                        <a:schemeClr val="bg1">
                          <a:lumMod val="85000"/>
                        </a:schemeClr>
                      </a:solidFill>
                      <a:prstDash val="solid"/>
                      <a:round/>
                      <a:headEnd type="none" w="med" len="med"/>
                      <a:tailEnd type="none" w="med" len="med"/>
                    </a:lnT>
                  </a:tcPr>
                </a:tc>
              </a:tr>
              <a:tr h="921449">
                <a:tc>
                  <a:txBody>
                    <a:bodyPr/>
                    <a:lstStyle/>
                    <a:p>
                      <a:endParaRPr lang="en-US" sz="1700" dirty="0"/>
                    </a:p>
                  </a:txBody>
                  <a:tcPr marL="85578" marR="85578" marT="42789" marB="42789">
                    <a:lnL w="38100" cap="flat" cmpd="sng" algn="ctr">
                      <a:solidFill>
                        <a:schemeClr val="bg1">
                          <a:lumMod val="85000"/>
                        </a:schemeClr>
                      </a:solidFill>
                      <a:prstDash val="solid"/>
                      <a:round/>
                      <a:headEnd type="none" w="med" len="med"/>
                      <a:tailEnd type="none" w="med" len="med"/>
                    </a:lnL>
                    <a:solidFill>
                      <a:schemeClr val="bg2">
                        <a:lumMod val="95000"/>
                      </a:schemeClr>
                    </a:solidFill>
                  </a:tcPr>
                </a:tc>
                <a:tc>
                  <a:txBody>
                    <a:bodyPr/>
                    <a:lstStyle/>
                    <a:p>
                      <a:pPr algn="l"/>
                      <a:r>
                        <a:rPr lang="en-US" sz="1700" dirty="0" smtClean="0">
                          <a:solidFill>
                            <a:schemeClr val="tx1">
                              <a:lumMod val="50000"/>
                            </a:schemeClr>
                          </a:solidFill>
                        </a:rPr>
                        <a:t>Enjoying good</a:t>
                      </a:r>
                      <a:r>
                        <a:rPr lang="en-US" sz="1700" baseline="0" dirty="0" smtClean="0">
                          <a:solidFill>
                            <a:schemeClr val="tx1">
                              <a:lumMod val="50000"/>
                            </a:schemeClr>
                          </a:solidFill>
                        </a:rPr>
                        <a:t> health and expecting to live a full life</a:t>
                      </a:r>
                      <a:endParaRPr lang="en-US" sz="1700" dirty="0">
                        <a:solidFill>
                          <a:schemeClr val="tx1">
                            <a:lumMod val="50000"/>
                          </a:schemeClr>
                        </a:solidFill>
                      </a:endParaRPr>
                    </a:p>
                  </a:txBody>
                  <a:tcPr marL="85578" marR="85578" marT="42789" marB="42789" anchor="ctr">
                    <a:solidFill>
                      <a:schemeClr val="bg2">
                        <a:lumMod val="95000"/>
                      </a:schemeClr>
                    </a:solidFill>
                  </a:tcPr>
                </a:tc>
                <a:tc>
                  <a:txBody>
                    <a:bodyPr/>
                    <a:lstStyle/>
                    <a:p>
                      <a:pPr marL="285750" indent="-285750">
                        <a:buFont typeface="Arial" panose="020B0604020202020204" pitchFamily="34" charset="0"/>
                        <a:buChar char="•"/>
                      </a:pPr>
                      <a:r>
                        <a:rPr lang="en-US" sz="1700" dirty="0" smtClean="0">
                          <a:solidFill>
                            <a:schemeClr val="tx1">
                              <a:lumMod val="50000"/>
                            </a:schemeClr>
                          </a:solidFill>
                        </a:rPr>
                        <a:t>Life Expectancy</a:t>
                      </a:r>
                    </a:p>
                    <a:p>
                      <a:pPr marL="285750" indent="-285750">
                        <a:buFont typeface="Arial" panose="020B0604020202020204" pitchFamily="34" charset="0"/>
                        <a:buChar char="•"/>
                      </a:pPr>
                      <a:r>
                        <a:rPr lang="en-US" sz="1700" dirty="0" smtClean="0">
                          <a:solidFill>
                            <a:schemeClr val="tx1">
                              <a:lumMod val="50000"/>
                            </a:schemeClr>
                          </a:solidFill>
                        </a:rPr>
                        <a:t>Quality of Life</a:t>
                      </a:r>
                      <a:endParaRPr lang="en-US" sz="1700" dirty="0">
                        <a:solidFill>
                          <a:schemeClr val="tx1">
                            <a:lumMod val="50000"/>
                          </a:schemeClr>
                        </a:solidFill>
                      </a:endParaRPr>
                    </a:p>
                  </a:txBody>
                  <a:tcPr marL="85578" marR="85578" marT="42789" marB="42789" anchor="ctr">
                    <a:lnR w="38100" cap="flat" cmpd="sng" algn="ctr">
                      <a:solidFill>
                        <a:schemeClr val="bg1">
                          <a:lumMod val="85000"/>
                        </a:schemeClr>
                      </a:solidFill>
                      <a:prstDash val="solid"/>
                      <a:round/>
                      <a:headEnd type="none" w="med" len="med"/>
                      <a:tailEnd type="none" w="med" len="med"/>
                    </a:lnR>
                    <a:solidFill>
                      <a:schemeClr val="bg2">
                        <a:lumMod val="95000"/>
                      </a:schemeClr>
                    </a:solidFill>
                  </a:tcPr>
                </a:tc>
              </a:tr>
              <a:tr h="921449">
                <a:tc>
                  <a:txBody>
                    <a:bodyPr/>
                    <a:lstStyle/>
                    <a:p>
                      <a:endParaRPr lang="en-US" sz="1700" dirty="0"/>
                    </a:p>
                  </a:txBody>
                  <a:tcPr marL="85578" marR="85578" marT="42789" marB="42789">
                    <a:lnL w="38100" cap="flat" cmpd="sng" algn="ctr">
                      <a:solidFill>
                        <a:schemeClr val="bg1">
                          <a:lumMod val="85000"/>
                        </a:schemeClr>
                      </a:solidFill>
                      <a:prstDash val="solid"/>
                      <a:round/>
                      <a:headEnd type="none" w="med" len="med"/>
                      <a:tailEnd type="none" w="med" len="med"/>
                    </a:lnL>
                    <a:solidFill>
                      <a:schemeClr val="accent1">
                        <a:lumMod val="20000"/>
                        <a:lumOff val="80000"/>
                      </a:schemeClr>
                    </a:solidFill>
                  </a:tcPr>
                </a:tc>
                <a:tc>
                  <a:txBody>
                    <a:bodyPr/>
                    <a:lstStyle/>
                    <a:p>
                      <a:pPr algn="l"/>
                      <a:r>
                        <a:rPr lang="en-US" sz="1700" dirty="0" smtClean="0">
                          <a:solidFill>
                            <a:schemeClr val="tx1">
                              <a:lumMod val="50000"/>
                            </a:schemeClr>
                          </a:solidFill>
                        </a:rPr>
                        <a:t>Learning throughout</a:t>
                      </a:r>
                      <a:r>
                        <a:rPr lang="en-US" sz="1700" baseline="0" dirty="0" smtClean="0">
                          <a:solidFill>
                            <a:schemeClr val="tx1">
                              <a:lumMod val="50000"/>
                            </a:schemeClr>
                          </a:solidFill>
                        </a:rPr>
                        <a:t> the lifespan</a:t>
                      </a:r>
                    </a:p>
                  </a:txBody>
                  <a:tcPr marL="85578" marR="85578" marT="42789" marB="42789" anchor="ctr">
                    <a:solidFill>
                      <a:schemeClr val="accent1">
                        <a:lumMod val="20000"/>
                        <a:lumOff val="80000"/>
                      </a:schemeClr>
                    </a:solidFill>
                  </a:tcPr>
                </a:tc>
                <a:tc>
                  <a:txBody>
                    <a:bodyPr/>
                    <a:lstStyle/>
                    <a:p>
                      <a:endParaRPr lang="en-US" sz="1700" dirty="0" smtClean="0">
                        <a:solidFill>
                          <a:schemeClr val="tx1">
                            <a:lumMod val="50000"/>
                          </a:schemeClr>
                        </a:solidFill>
                      </a:endParaRPr>
                    </a:p>
                    <a:p>
                      <a:pPr marL="285750" indent="-285750">
                        <a:buFont typeface="Arial" panose="020B0604020202020204" pitchFamily="34" charset="0"/>
                        <a:buChar char="•"/>
                      </a:pPr>
                      <a:r>
                        <a:rPr lang="en-US" sz="1700" dirty="0" smtClean="0">
                          <a:solidFill>
                            <a:schemeClr val="tx1">
                              <a:lumMod val="50000"/>
                            </a:schemeClr>
                          </a:solidFill>
                        </a:rPr>
                        <a:t>Education</a:t>
                      </a:r>
                      <a:endParaRPr lang="en-US" sz="1700" dirty="0">
                        <a:solidFill>
                          <a:schemeClr val="tx1">
                            <a:lumMod val="50000"/>
                          </a:schemeClr>
                        </a:solidFill>
                      </a:endParaRPr>
                    </a:p>
                  </a:txBody>
                  <a:tcPr marL="85578" marR="85578" marT="42789" marB="42789">
                    <a:lnR w="38100" cap="flat" cmpd="sng" algn="ctr">
                      <a:solidFill>
                        <a:schemeClr val="bg1">
                          <a:lumMod val="85000"/>
                        </a:schemeClr>
                      </a:solidFill>
                      <a:prstDash val="solid"/>
                      <a:round/>
                      <a:headEnd type="none" w="med" len="med"/>
                      <a:tailEnd type="none" w="med" len="med"/>
                    </a:lnR>
                    <a:solidFill>
                      <a:schemeClr val="accent1">
                        <a:lumMod val="20000"/>
                        <a:lumOff val="80000"/>
                      </a:schemeClr>
                    </a:solidFill>
                  </a:tcPr>
                </a:tc>
              </a:tr>
              <a:tr h="921449">
                <a:tc>
                  <a:txBody>
                    <a:bodyPr/>
                    <a:lstStyle/>
                    <a:p>
                      <a:endParaRPr lang="en-US" sz="1700" dirty="0"/>
                    </a:p>
                  </a:txBody>
                  <a:tcPr marL="85578" marR="85578" marT="42789" marB="42789">
                    <a:lnL w="38100" cap="flat" cmpd="sng" algn="ctr">
                      <a:solidFill>
                        <a:schemeClr val="bg1">
                          <a:lumMod val="85000"/>
                        </a:schemeClr>
                      </a:solidFill>
                      <a:prstDash val="solid"/>
                      <a:round/>
                      <a:headEnd type="none" w="med" len="med"/>
                      <a:tailEnd type="none" w="med" len="med"/>
                    </a:lnL>
                    <a:solidFill>
                      <a:schemeClr val="bg2">
                        <a:lumMod val="95000"/>
                      </a:schemeClr>
                    </a:solidFill>
                  </a:tcPr>
                </a:tc>
                <a:tc>
                  <a:txBody>
                    <a:bodyPr/>
                    <a:lstStyle/>
                    <a:p>
                      <a:pPr algn="l"/>
                      <a:r>
                        <a:rPr lang="en-US" sz="1700" dirty="0" smtClean="0">
                          <a:solidFill>
                            <a:schemeClr val="tx1">
                              <a:lumMod val="50000"/>
                            </a:schemeClr>
                          </a:solidFill>
                        </a:rPr>
                        <a:t>Having</a:t>
                      </a:r>
                      <a:r>
                        <a:rPr lang="en-US" sz="1700" baseline="0" dirty="0" smtClean="0">
                          <a:solidFill>
                            <a:schemeClr val="tx1">
                              <a:lumMod val="50000"/>
                            </a:schemeClr>
                          </a:solidFill>
                        </a:rPr>
                        <a:t> enough resources for a quality life</a:t>
                      </a:r>
                      <a:endParaRPr lang="en-US" sz="1700" dirty="0">
                        <a:solidFill>
                          <a:schemeClr val="tx1">
                            <a:lumMod val="50000"/>
                          </a:schemeClr>
                        </a:solidFill>
                      </a:endParaRPr>
                    </a:p>
                  </a:txBody>
                  <a:tcPr marL="85578" marR="85578" marT="42789" marB="42789" anchor="ctr">
                    <a:solidFill>
                      <a:schemeClr val="bg2">
                        <a:lumMod val="95000"/>
                      </a:schemeClr>
                    </a:solidFill>
                  </a:tcPr>
                </a:tc>
                <a:tc>
                  <a:txBody>
                    <a:bodyPr/>
                    <a:lstStyle/>
                    <a:p>
                      <a:pPr marL="285750" indent="-285750" algn="l">
                        <a:buFont typeface="Arial" panose="020B0604020202020204" pitchFamily="34" charset="0"/>
                        <a:buChar char="•"/>
                      </a:pPr>
                      <a:r>
                        <a:rPr lang="en-US" sz="1700" baseline="0" dirty="0" smtClean="0">
                          <a:solidFill>
                            <a:schemeClr val="tx1">
                              <a:lumMod val="50000"/>
                            </a:schemeClr>
                          </a:solidFill>
                        </a:rPr>
                        <a:t>Unemployment Rate</a:t>
                      </a:r>
                    </a:p>
                    <a:p>
                      <a:pPr marL="285750" indent="-285750" algn="l">
                        <a:buFont typeface="Arial" panose="020B0604020202020204" pitchFamily="34" charset="0"/>
                        <a:buChar char="•"/>
                      </a:pPr>
                      <a:r>
                        <a:rPr lang="en-US" sz="1700" baseline="0" dirty="0" smtClean="0">
                          <a:solidFill>
                            <a:schemeClr val="tx1">
                              <a:lumMod val="50000"/>
                            </a:schemeClr>
                          </a:solidFill>
                        </a:rPr>
                        <a:t>Income</a:t>
                      </a:r>
                    </a:p>
                  </a:txBody>
                  <a:tcPr marL="85578" marR="85578" marT="42789" marB="42789" anchor="ctr">
                    <a:lnR w="38100" cap="flat" cmpd="sng" algn="ctr">
                      <a:solidFill>
                        <a:schemeClr val="bg1">
                          <a:lumMod val="85000"/>
                        </a:schemeClr>
                      </a:solidFill>
                      <a:prstDash val="solid"/>
                      <a:round/>
                      <a:headEnd type="none" w="med" len="med"/>
                      <a:tailEnd type="none" w="med" len="med"/>
                    </a:lnR>
                    <a:solidFill>
                      <a:schemeClr val="bg2">
                        <a:lumMod val="95000"/>
                      </a:schemeClr>
                    </a:solidFill>
                  </a:tcPr>
                </a:tc>
              </a:tr>
              <a:tr h="921449">
                <a:tc>
                  <a:txBody>
                    <a:bodyPr/>
                    <a:lstStyle/>
                    <a:p>
                      <a:endParaRPr lang="en-US" sz="1700" dirty="0"/>
                    </a:p>
                  </a:txBody>
                  <a:tcPr marL="85578" marR="85578" marT="42789" marB="42789">
                    <a:lnL w="38100" cap="flat" cmpd="sng" algn="ctr">
                      <a:solidFill>
                        <a:schemeClr val="bg1">
                          <a:lumMod val="85000"/>
                        </a:schemeClr>
                      </a:solidFill>
                      <a:prstDash val="solid"/>
                      <a:round/>
                      <a:headEnd type="none" w="med" len="med"/>
                      <a:tailEnd type="none" w="med" len="med"/>
                    </a:lnL>
                    <a:solidFill>
                      <a:schemeClr val="accent1">
                        <a:lumMod val="20000"/>
                        <a:lumOff val="80000"/>
                      </a:schemeClr>
                    </a:solidFill>
                  </a:tcPr>
                </a:tc>
                <a:tc>
                  <a:txBody>
                    <a:bodyPr/>
                    <a:lstStyle/>
                    <a:p>
                      <a:pPr algn="l"/>
                      <a:r>
                        <a:rPr lang="en-US" sz="1700" dirty="0" smtClean="0">
                          <a:solidFill>
                            <a:schemeClr val="tx1">
                              <a:lumMod val="50000"/>
                            </a:schemeClr>
                          </a:solidFill>
                        </a:rPr>
                        <a:t>Living</a:t>
                      </a:r>
                      <a:r>
                        <a:rPr lang="en-US" sz="1700" baseline="0" dirty="0" smtClean="0">
                          <a:solidFill>
                            <a:schemeClr val="tx1">
                              <a:lumMod val="50000"/>
                            </a:schemeClr>
                          </a:solidFill>
                        </a:rPr>
                        <a:t> in a clean and safe neighborhood</a:t>
                      </a:r>
                      <a:endParaRPr lang="en-US" sz="1700" dirty="0">
                        <a:solidFill>
                          <a:schemeClr val="tx1">
                            <a:lumMod val="50000"/>
                          </a:schemeClr>
                        </a:solidFill>
                      </a:endParaRPr>
                    </a:p>
                  </a:txBody>
                  <a:tcPr marL="85578" marR="85578" marT="42789" marB="42789" anchor="ctr">
                    <a:solidFill>
                      <a:schemeClr val="accent1">
                        <a:lumMod val="20000"/>
                        <a:lumOff val="80000"/>
                      </a:schemeClr>
                    </a:solidFill>
                  </a:tcPr>
                </a:tc>
                <a:tc>
                  <a:txBody>
                    <a:bodyPr/>
                    <a:lstStyle/>
                    <a:p>
                      <a:pPr marL="285750" indent="-285750">
                        <a:buFont typeface="Arial" panose="020B0604020202020204" pitchFamily="34" charset="0"/>
                        <a:buChar char="•"/>
                      </a:pPr>
                      <a:r>
                        <a:rPr lang="en-US" sz="1700" dirty="0" smtClean="0">
                          <a:solidFill>
                            <a:schemeClr val="tx1">
                              <a:lumMod val="50000"/>
                            </a:schemeClr>
                          </a:solidFill>
                        </a:rPr>
                        <a:t>Security</a:t>
                      </a:r>
                      <a:endParaRPr lang="en-US" sz="1700" baseline="0" dirty="0" smtClean="0">
                        <a:solidFill>
                          <a:schemeClr val="tx1">
                            <a:lumMod val="50000"/>
                          </a:schemeClr>
                        </a:solidFill>
                      </a:endParaRPr>
                    </a:p>
                    <a:p>
                      <a:pPr marL="285750" indent="-285750">
                        <a:buFont typeface="Arial" panose="020B0604020202020204" pitchFamily="34" charset="0"/>
                        <a:buChar char="•"/>
                      </a:pPr>
                      <a:r>
                        <a:rPr lang="en-US" sz="1700" baseline="0" dirty="0" smtClean="0">
                          <a:solidFill>
                            <a:schemeClr val="tx1">
                              <a:lumMod val="50000"/>
                            </a:schemeClr>
                          </a:solidFill>
                        </a:rPr>
                        <a:t>Physical Environment</a:t>
                      </a:r>
                    </a:p>
                    <a:p>
                      <a:pPr marL="285750" indent="-285750">
                        <a:buFont typeface="Arial" panose="020B0604020202020204" pitchFamily="34" charset="0"/>
                        <a:buChar char="•"/>
                      </a:pPr>
                      <a:r>
                        <a:rPr lang="en-US" sz="1700" baseline="0" dirty="0" smtClean="0">
                          <a:solidFill>
                            <a:schemeClr val="tx1">
                              <a:lumMod val="50000"/>
                            </a:schemeClr>
                          </a:solidFill>
                        </a:rPr>
                        <a:t>Built Environment</a:t>
                      </a:r>
                      <a:endParaRPr lang="en-US" sz="1700" dirty="0">
                        <a:solidFill>
                          <a:schemeClr val="tx1">
                            <a:lumMod val="50000"/>
                          </a:schemeClr>
                        </a:solidFill>
                      </a:endParaRPr>
                    </a:p>
                  </a:txBody>
                  <a:tcPr marL="85578" marR="85578" marT="42789" marB="42789" anchor="ctr">
                    <a:lnR w="38100" cap="flat" cmpd="sng" algn="ctr">
                      <a:solidFill>
                        <a:schemeClr val="bg1">
                          <a:lumMod val="85000"/>
                        </a:schemeClr>
                      </a:solidFill>
                      <a:prstDash val="solid"/>
                      <a:round/>
                      <a:headEnd type="none" w="med" len="med"/>
                      <a:tailEnd type="none" w="med" len="med"/>
                    </a:lnR>
                    <a:solidFill>
                      <a:schemeClr val="accent1">
                        <a:lumMod val="20000"/>
                        <a:lumOff val="80000"/>
                      </a:schemeClr>
                    </a:solidFill>
                  </a:tcPr>
                </a:tc>
              </a:tr>
              <a:tr h="921449">
                <a:tc>
                  <a:txBody>
                    <a:bodyPr/>
                    <a:lstStyle/>
                    <a:p>
                      <a:endParaRPr lang="en-US" sz="1700" dirty="0"/>
                    </a:p>
                  </a:txBody>
                  <a:tcPr marL="85578" marR="85578" marT="42789" marB="42789">
                    <a:lnL w="38100" cap="flat" cmpd="sng" algn="ctr">
                      <a:solidFill>
                        <a:schemeClr val="bg1">
                          <a:lumMod val="85000"/>
                        </a:schemeClr>
                      </a:solidFill>
                      <a:prstDash val="solid"/>
                      <a:round/>
                      <a:headEnd type="none" w="med" len="med"/>
                      <a:tailEnd type="none" w="med" len="med"/>
                    </a:lnL>
                    <a:lnB w="38100" cap="flat" cmpd="sng" algn="ctr">
                      <a:solidFill>
                        <a:schemeClr val="bg1">
                          <a:lumMod val="85000"/>
                        </a:schemeClr>
                      </a:solidFill>
                      <a:prstDash val="solid"/>
                      <a:round/>
                      <a:headEnd type="none" w="med" len="med"/>
                      <a:tailEnd type="none" w="med" len="med"/>
                    </a:lnB>
                    <a:solidFill>
                      <a:schemeClr val="bg2">
                        <a:lumMod val="95000"/>
                      </a:schemeClr>
                    </a:solidFill>
                  </a:tcPr>
                </a:tc>
                <a:tc>
                  <a:txBody>
                    <a:bodyPr/>
                    <a:lstStyle/>
                    <a:p>
                      <a:pPr algn="l"/>
                      <a:r>
                        <a:rPr lang="en-US" sz="1700" dirty="0" smtClean="0">
                          <a:solidFill>
                            <a:schemeClr val="tx1">
                              <a:lumMod val="50000"/>
                            </a:schemeClr>
                          </a:solidFill>
                        </a:rPr>
                        <a:t>Helping each other to live well</a:t>
                      </a:r>
                      <a:endParaRPr lang="en-US" sz="1700" dirty="0">
                        <a:solidFill>
                          <a:schemeClr val="tx1">
                            <a:lumMod val="50000"/>
                          </a:schemeClr>
                        </a:solidFill>
                      </a:endParaRPr>
                    </a:p>
                  </a:txBody>
                  <a:tcPr marL="85578" marR="85578" marT="42789" marB="42789" anchor="ctr">
                    <a:lnB w="38100" cap="flat" cmpd="sng" algn="ctr">
                      <a:solidFill>
                        <a:schemeClr val="bg1">
                          <a:lumMod val="85000"/>
                        </a:schemeClr>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r>
                        <a:rPr lang="en-US" sz="1700" dirty="0" smtClean="0">
                          <a:solidFill>
                            <a:schemeClr val="tx1">
                              <a:lumMod val="50000"/>
                            </a:schemeClr>
                          </a:solidFill>
                        </a:rPr>
                        <a:t>Vulnerable Population</a:t>
                      </a:r>
                    </a:p>
                    <a:p>
                      <a:pPr marL="285750" indent="-285750">
                        <a:buFont typeface="Arial" panose="020B0604020202020204" pitchFamily="34" charset="0"/>
                        <a:buChar char="•"/>
                      </a:pPr>
                      <a:r>
                        <a:rPr lang="en-US" sz="1700" dirty="0" smtClean="0">
                          <a:solidFill>
                            <a:schemeClr val="tx1">
                              <a:lumMod val="50000"/>
                            </a:schemeClr>
                          </a:solidFill>
                        </a:rPr>
                        <a:t>Community</a:t>
                      </a:r>
                      <a:r>
                        <a:rPr lang="en-US" sz="1700" baseline="0" dirty="0" smtClean="0">
                          <a:solidFill>
                            <a:schemeClr val="tx1">
                              <a:lumMod val="50000"/>
                            </a:schemeClr>
                          </a:solidFill>
                        </a:rPr>
                        <a:t> Involvement</a:t>
                      </a:r>
                      <a:endParaRPr lang="en-US" sz="1700" dirty="0">
                        <a:solidFill>
                          <a:schemeClr val="tx1">
                            <a:lumMod val="50000"/>
                          </a:schemeClr>
                        </a:solidFill>
                      </a:endParaRPr>
                    </a:p>
                  </a:txBody>
                  <a:tcPr marL="85578" marR="85578" marT="42789" marB="42789" anchor="ctr">
                    <a:lnR w="38100" cap="flat" cmpd="sng" algn="ctr">
                      <a:solidFill>
                        <a:schemeClr val="bg1">
                          <a:lumMod val="85000"/>
                        </a:schemeClr>
                      </a:solidFill>
                      <a:prstDash val="solid"/>
                      <a:round/>
                      <a:headEnd type="none" w="med" len="med"/>
                      <a:tailEnd type="none" w="med" len="med"/>
                    </a:lnR>
                    <a:lnB w="38100" cap="flat" cmpd="sng" algn="ctr">
                      <a:solidFill>
                        <a:schemeClr val="bg1">
                          <a:lumMod val="85000"/>
                        </a:schemeClr>
                      </a:solidFill>
                      <a:prstDash val="solid"/>
                      <a:round/>
                      <a:headEnd type="none" w="med" len="med"/>
                      <a:tailEnd type="none" w="med" len="med"/>
                    </a:lnB>
                    <a:solidFill>
                      <a:schemeClr val="bg2">
                        <a:lumMod val="95000"/>
                      </a:schemeClr>
                    </a:solidFill>
                  </a:tcPr>
                </a:tc>
              </a:tr>
            </a:tbl>
          </a:graphicData>
        </a:graphic>
      </p:graphicFrame>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4695" t="7725" r="7995"/>
          <a:stretch/>
        </p:blipFill>
        <p:spPr>
          <a:xfrm>
            <a:off x="1720419" y="1943099"/>
            <a:ext cx="800785" cy="934483"/>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0082" t="10156" r="7792"/>
          <a:stretch/>
        </p:blipFill>
        <p:spPr>
          <a:xfrm>
            <a:off x="1705623" y="4674804"/>
            <a:ext cx="825686" cy="997382"/>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8454" t="7821" r="7488"/>
          <a:stretch/>
        </p:blipFill>
        <p:spPr>
          <a:xfrm>
            <a:off x="1747639" y="3726520"/>
            <a:ext cx="715646" cy="948284"/>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7729" t="7708" r="9178"/>
          <a:stretch/>
        </p:blipFill>
        <p:spPr>
          <a:xfrm>
            <a:off x="1774222" y="5615036"/>
            <a:ext cx="746982" cy="898838"/>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41189" y="2601074"/>
            <a:ext cx="928545" cy="1201646"/>
          </a:xfrm>
          <a:prstGeom prst="rect">
            <a:avLst/>
          </a:prstGeom>
        </p:spPr>
      </p:pic>
      <p:sp>
        <p:nvSpPr>
          <p:cNvPr id="9" name="Slide Number Placeholder 8"/>
          <p:cNvSpPr>
            <a:spLocks noGrp="1"/>
          </p:cNvSpPr>
          <p:nvPr>
            <p:ph type="sldNum" sz="quarter" idx="12"/>
          </p:nvPr>
        </p:nvSpPr>
        <p:spPr/>
        <p:txBody>
          <a:bodyPr/>
          <a:lstStyle/>
          <a:p>
            <a:fld id="{CFBA6597-D7DA-DC49-90B6-6291F05CD5D3}" type="slidenum">
              <a:rPr lang="en-US" smtClean="0"/>
              <a:t>10</a:t>
            </a:fld>
            <a:endParaRPr lang="en-US"/>
          </a:p>
        </p:txBody>
      </p:sp>
    </p:spTree>
    <p:extLst>
      <p:ext uri="{BB962C8B-B14F-4D97-AF65-F5344CB8AC3E}">
        <p14:creationId xmlns:p14="http://schemas.microsoft.com/office/powerpoint/2010/main" val="39874494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3-4-50 FRAMEWORK</a:t>
            </a:r>
            <a:endParaRPr lang="en-US" dirty="0">
              <a:solidFill>
                <a:schemeClr val="bg1"/>
              </a:solidFill>
            </a:endParaRPr>
          </a:p>
        </p:txBody>
      </p:sp>
      <p:sp>
        <p:nvSpPr>
          <p:cNvPr id="3" name="Subtitle 2"/>
          <p:cNvSpPr>
            <a:spLocks noGrp="1"/>
          </p:cNvSpPr>
          <p:nvPr>
            <p:ph type="subTitle" idx="1"/>
          </p:nvPr>
        </p:nvSpPr>
        <p:spPr/>
        <p:txBody>
          <a:bodyPr/>
          <a:lstStyle/>
          <a:p>
            <a:r>
              <a:rPr lang="en-US" dirty="0" smtClean="0"/>
              <a:t>Understanding the impact of chronic disease in San Diego County</a:t>
            </a:r>
            <a:endParaRPr lang="en-US" dirty="0"/>
          </a:p>
        </p:txBody>
      </p:sp>
    </p:spTree>
    <p:extLst>
      <p:ext uri="{BB962C8B-B14F-4D97-AF65-F5344CB8AC3E}">
        <p14:creationId xmlns:p14="http://schemas.microsoft.com/office/powerpoint/2010/main" val="24574943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60" y="1485317"/>
            <a:ext cx="8961437" cy="516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314037" y="193476"/>
            <a:ext cx="5862782" cy="871819"/>
          </a:xfrm>
        </p:spPr>
        <p:txBody>
          <a:bodyPr anchor="ctr"/>
          <a:lstStyle/>
          <a:p>
            <a:r>
              <a:rPr lang="en-US" sz="3200" dirty="0" smtClean="0">
                <a:solidFill>
                  <a:schemeClr val="bg1"/>
                </a:solidFill>
              </a:rPr>
              <a:t>3-4-50 </a:t>
            </a:r>
            <a:r>
              <a:rPr lang="en-US" sz="3200" dirty="0" smtClean="0">
                <a:solidFill>
                  <a:schemeClr val="bg1"/>
                </a:solidFill>
              </a:rPr>
              <a:t>FRAMEWORK</a:t>
            </a:r>
            <a:endParaRPr lang="en-US" sz="3200" dirty="0">
              <a:solidFill>
                <a:schemeClr val="bg1"/>
              </a:solidFill>
            </a:endParaRPr>
          </a:p>
        </p:txBody>
      </p:sp>
      <p:sp>
        <p:nvSpPr>
          <p:cNvPr id="4" name="Rectangle 3"/>
          <p:cNvSpPr/>
          <p:nvPr/>
        </p:nvSpPr>
        <p:spPr>
          <a:xfrm>
            <a:off x="6849979" y="5181600"/>
            <a:ext cx="2200418" cy="14678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92526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037" y="193476"/>
            <a:ext cx="5862782" cy="871819"/>
          </a:xfrm>
        </p:spPr>
        <p:txBody>
          <a:bodyPr anchor="ctr"/>
          <a:lstStyle/>
          <a:p>
            <a:r>
              <a:rPr lang="en-US" sz="3200" dirty="0" smtClean="0">
                <a:solidFill>
                  <a:schemeClr val="bg1"/>
                </a:solidFill>
              </a:rPr>
              <a:t>3-4-50 in a nutshell</a:t>
            </a:r>
            <a:endParaRPr lang="en-US" sz="3200" dirty="0">
              <a:solidFill>
                <a:schemeClr val="bg1"/>
              </a:solidFill>
            </a:endParaRPr>
          </a:p>
        </p:txBody>
      </p:sp>
      <p:sp>
        <p:nvSpPr>
          <p:cNvPr id="3" name="Rectangle 2"/>
          <p:cNvSpPr/>
          <p:nvPr/>
        </p:nvSpPr>
        <p:spPr>
          <a:xfrm>
            <a:off x="314037" y="1695886"/>
            <a:ext cx="8522856" cy="2985433"/>
          </a:xfrm>
          <a:prstGeom prst="rect">
            <a:avLst/>
          </a:prstGeom>
        </p:spPr>
        <p:txBody>
          <a:bodyPr wrap="square">
            <a:spAutoFit/>
          </a:bodyPr>
          <a:lstStyle/>
          <a:p>
            <a:pPr algn="ctr">
              <a:buClr>
                <a:schemeClr val="accent6">
                  <a:lumMod val="50000"/>
                </a:schemeClr>
              </a:buClr>
            </a:pPr>
            <a:r>
              <a:rPr lang="en-US" sz="2800" b="1" dirty="0">
                <a:solidFill>
                  <a:schemeClr val="accent3">
                    <a:lumMod val="75000"/>
                  </a:schemeClr>
                </a:solidFill>
              </a:rPr>
              <a:t>Chronic diseases are now the major cause of death and </a:t>
            </a:r>
            <a:r>
              <a:rPr lang="en-US" sz="2800" b="1" dirty="0" smtClean="0">
                <a:solidFill>
                  <a:schemeClr val="accent3">
                    <a:lumMod val="75000"/>
                  </a:schemeClr>
                </a:solidFill>
              </a:rPr>
              <a:t>disability worldwide.</a:t>
            </a:r>
          </a:p>
          <a:p>
            <a:pPr>
              <a:buClr>
                <a:schemeClr val="accent6">
                  <a:lumMod val="50000"/>
                </a:schemeClr>
              </a:buClr>
            </a:pPr>
            <a:r>
              <a:rPr lang="en-US" sz="2000" dirty="0" smtClean="0">
                <a:solidFill>
                  <a:schemeClr val="tx1">
                    <a:lumMod val="50000"/>
                  </a:schemeClr>
                </a:solidFill>
              </a:rPr>
              <a:t> </a:t>
            </a:r>
          </a:p>
          <a:p>
            <a:pPr>
              <a:buClr>
                <a:schemeClr val="accent6">
                  <a:lumMod val="50000"/>
                </a:schemeClr>
              </a:buClr>
            </a:pPr>
            <a:endParaRPr lang="en-US" sz="2000" dirty="0" smtClean="0">
              <a:solidFill>
                <a:schemeClr val="tx1">
                  <a:lumMod val="50000"/>
                </a:schemeClr>
              </a:solidFill>
            </a:endParaRPr>
          </a:p>
          <a:p>
            <a:pPr>
              <a:buClr>
                <a:schemeClr val="accent6">
                  <a:lumMod val="50000"/>
                </a:schemeClr>
              </a:buClr>
            </a:pPr>
            <a:endParaRPr lang="en-US" sz="2000" dirty="0">
              <a:solidFill>
                <a:schemeClr val="tx1">
                  <a:lumMod val="50000"/>
                </a:schemeClr>
              </a:solidFill>
            </a:endParaRPr>
          </a:p>
          <a:p>
            <a:pPr>
              <a:buClr>
                <a:schemeClr val="accent6">
                  <a:lumMod val="50000"/>
                </a:schemeClr>
              </a:buClr>
            </a:pPr>
            <a:r>
              <a:rPr lang="en-US" sz="2400" dirty="0" smtClean="0">
                <a:solidFill>
                  <a:schemeClr val="accent6">
                    <a:lumMod val="75000"/>
                  </a:schemeClr>
                </a:solidFill>
              </a:rPr>
              <a:t>In </a:t>
            </a:r>
            <a:r>
              <a:rPr lang="en-US" sz="2400" dirty="0">
                <a:solidFill>
                  <a:schemeClr val="accent6">
                    <a:lumMod val="75000"/>
                  </a:schemeClr>
                </a:solidFill>
              </a:rPr>
              <a:t>San Diego County in 2007, the 3‐4‐50 diseases caused 57 percent of deaths and cost </a:t>
            </a:r>
            <a:r>
              <a:rPr lang="en-US" sz="2400" b="1" dirty="0">
                <a:solidFill>
                  <a:schemeClr val="accent6">
                    <a:lumMod val="75000"/>
                  </a:schemeClr>
                </a:solidFill>
              </a:rPr>
              <a:t>$4 billion </a:t>
            </a:r>
            <a:r>
              <a:rPr lang="en-US" sz="2400" dirty="0">
                <a:solidFill>
                  <a:schemeClr val="accent6">
                    <a:lumMod val="75000"/>
                  </a:schemeClr>
                </a:solidFill>
              </a:rPr>
              <a:t>in direct treatment expenditures.</a:t>
            </a:r>
          </a:p>
        </p:txBody>
      </p:sp>
      <p:pic>
        <p:nvPicPr>
          <p:cNvPr id="3074" name="Picture 2" descr="C:\Users\Rsmith2\AppData\Local\Microsoft\Windows\Temporary Internet Files\Content.IE5\P2VETBCT\MC900233362[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089" y="5315690"/>
            <a:ext cx="1303498" cy="122008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Rsmith2\AppData\Local\Microsoft\Windows\Temporary Internet Files\Content.IE5\P2VETBCT\MC900286470[1].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0986" y="5350093"/>
            <a:ext cx="1827886" cy="1315822"/>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Rsmith2\AppData\Local\Microsoft\Windows\Temporary Internet Files\Content.IE5\1RSU67OS\MC900290955[1].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933" y="5142543"/>
            <a:ext cx="1606990" cy="125843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Rsmith2\AppData\Local\Microsoft\Windows\Temporary Internet Files\Content.IE5\TY598CT1\MP900309179[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6922" y="4889880"/>
            <a:ext cx="1182188" cy="1795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1648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364732" y="261453"/>
            <a:ext cx="5981686" cy="741362"/>
          </a:xfrm>
        </p:spPr>
        <p:txBody>
          <a:bodyPr anchor="ctr"/>
          <a:lstStyle/>
          <a:p>
            <a:r>
              <a:rPr lang="en-US" sz="3200" dirty="0" smtClean="0">
                <a:solidFill>
                  <a:schemeClr val="bg1"/>
                </a:solidFill>
              </a:rPr>
              <a:t>3 Behaviors/4 Diseases</a:t>
            </a:r>
            <a:endParaRPr lang="en-US" sz="3200" dirty="0">
              <a:solidFill>
                <a:schemeClr val="bg1"/>
              </a:solidFill>
            </a:endParaRPr>
          </a:p>
        </p:txBody>
      </p:sp>
      <p:sp>
        <p:nvSpPr>
          <p:cNvPr id="9" name="TextBox 8"/>
          <p:cNvSpPr txBox="1"/>
          <p:nvPr/>
        </p:nvSpPr>
        <p:spPr>
          <a:xfrm>
            <a:off x="-107284" y="2065652"/>
            <a:ext cx="1649338" cy="307777"/>
          </a:xfrm>
          <a:prstGeom prst="rect">
            <a:avLst/>
          </a:prstGeom>
          <a:noFill/>
        </p:spPr>
        <p:txBody>
          <a:bodyPr wrap="square" lIns="0" tIns="0" rIns="0" bIns="0" rtlCol="0">
            <a:spAutoFit/>
          </a:bodyPr>
          <a:lstStyle/>
          <a:p>
            <a:pPr algn="ctr"/>
            <a:r>
              <a:rPr lang="en-US" sz="2000" b="1" dirty="0">
                <a:solidFill>
                  <a:srgbClr val="95AF39"/>
                </a:solidFill>
                <a:cs typeface="Avenir Light"/>
              </a:rPr>
              <a:t>Smoking</a:t>
            </a:r>
          </a:p>
        </p:txBody>
      </p:sp>
      <p:sp>
        <p:nvSpPr>
          <p:cNvPr id="10" name="TextBox 9"/>
          <p:cNvSpPr txBox="1"/>
          <p:nvPr/>
        </p:nvSpPr>
        <p:spPr>
          <a:xfrm>
            <a:off x="-148856" y="3284882"/>
            <a:ext cx="1649338" cy="923330"/>
          </a:xfrm>
          <a:prstGeom prst="rect">
            <a:avLst/>
          </a:prstGeom>
          <a:noFill/>
        </p:spPr>
        <p:txBody>
          <a:bodyPr wrap="square" lIns="0" tIns="0" rIns="0" bIns="0" rtlCol="0">
            <a:spAutoFit/>
          </a:bodyPr>
          <a:lstStyle/>
          <a:p>
            <a:pPr algn="ctr"/>
            <a:r>
              <a:rPr lang="en-US" sz="2000" b="1" dirty="0">
                <a:solidFill>
                  <a:srgbClr val="95AF39"/>
                </a:solidFill>
                <a:cs typeface="Avenir Light"/>
              </a:rPr>
              <a:t>Lack of Physical Activity</a:t>
            </a:r>
          </a:p>
        </p:txBody>
      </p:sp>
      <p:sp>
        <p:nvSpPr>
          <p:cNvPr id="11" name="TextBox 10"/>
          <p:cNvSpPr txBox="1"/>
          <p:nvPr/>
        </p:nvSpPr>
        <p:spPr>
          <a:xfrm>
            <a:off x="-148856" y="5271960"/>
            <a:ext cx="1649338" cy="307777"/>
          </a:xfrm>
          <a:prstGeom prst="rect">
            <a:avLst/>
          </a:prstGeom>
          <a:noFill/>
        </p:spPr>
        <p:txBody>
          <a:bodyPr wrap="square" lIns="0" tIns="0" rIns="0" bIns="0" rtlCol="0">
            <a:spAutoFit/>
          </a:bodyPr>
          <a:lstStyle/>
          <a:p>
            <a:pPr algn="ctr"/>
            <a:r>
              <a:rPr lang="en-US" sz="2000" b="1" dirty="0">
                <a:solidFill>
                  <a:srgbClr val="95AF39"/>
                </a:solidFill>
                <a:cs typeface="Avenir Light"/>
              </a:rPr>
              <a:t>Diet</a:t>
            </a:r>
            <a:endParaRPr lang="en-US" sz="2400" b="1" dirty="0">
              <a:solidFill>
                <a:srgbClr val="95AF39"/>
              </a:solidFill>
              <a:cs typeface="Avenir Light"/>
            </a:endParaRPr>
          </a:p>
        </p:txBody>
      </p:sp>
      <p:sp>
        <p:nvSpPr>
          <p:cNvPr id="7" name="Rectangle 6"/>
          <p:cNvSpPr/>
          <p:nvPr/>
        </p:nvSpPr>
        <p:spPr>
          <a:xfrm>
            <a:off x="1189401" y="6496351"/>
            <a:ext cx="7507559" cy="276999"/>
          </a:xfrm>
          <a:prstGeom prst="rect">
            <a:avLst/>
          </a:prstGeom>
        </p:spPr>
        <p:txBody>
          <a:bodyPr wrap="square">
            <a:spAutoFit/>
          </a:bodyPr>
          <a:lstStyle/>
          <a:p>
            <a:r>
              <a:rPr lang="en-US" sz="1200" dirty="0" smtClean="0">
                <a:solidFill>
                  <a:srgbClr val="808080"/>
                </a:solidFill>
              </a:rPr>
              <a:t>Source</a:t>
            </a:r>
            <a:r>
              <a:rPr lang="en-US" sz="1200" dirty="0">
                <a:solidFill>
                  <a:srgbClr val="808080"/>
                </a:solidFill>
              </a:rPr>
              <a:t>: UCLA Center for Health Policy Research, California Health Interview Survey (CHIS), 2013.</a:t>
            </a: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1131" r="2409"/>
          <a:stretch/>
        </p:blipFill>
        <p:spPr bwMode="auto">
          <a:xfrm>
            <a:off x="1381634" y="1252697"/>
            <a:ext cx="2732228" cy="5051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077661" y="4304454"/>
            <a:ext cx="1649338" cy="307777"/>
          </a:xfrm>
          <a:prstGeom prst="rect">
            <a:avLst/>
          </a:prstGeom>
          <a:noFill/>
        </p:spPr>
        <p:txBody>
          <a:bodyPr wrap="square" lIns="0" tIns="0" rIns="0" bIns="0" rtlCol="0">
            <a:spAutoFit/>
          </a:bodyPr>
          <a:lstStyle/>
          <a:p>
            <a:pPr algn="ctr"/>
            <a:r>
              <a:rPr lang="en-US" sz="2000" b="1" dirty="0">
                <a:solidFill>
                  <a:srgbClr val="2FB4BC"/>
                </a:solidFill>
                <a:cs typeface="Avenir Light"/>
              </a:rPr>
              <a:t>Diabetes</a:t>
            </a:r>
          </a:p>
        </p:txBody>
      </p:sp>
      <p:sp>
        <p:nvSpPr>
          <p:cNvPr id="12" name="TextBox 11"/>
          <p:cNvSpPr txBox="1"/>
          <p:nvPr/>
        </p:nvSpPr>
        <p:spPr>
          <a:xfrm>
            <a:off x="4055436" y="5275772"/>
            <a:ext cx="1649338" cy="615553"/>
          </a:xfrm>
          <a:prstGeom prst="rect">
            <a:avLst/>
          </a:prstGeom>
          <a:noFill/>
        </p:spPr>
        <p:txBody>
          <a:bodyPr wrap="square" lIns="0" tIns="0" rIns="0" bIns="0" rtlCol="0">
            <a:spAutoFit/>
          </a:bodyPr>
          <a:lstStyle/>
          <a:p>
            <a:pPr algn="ctr"/>
            <a:r>
              <a:rPr lang="en-US" sz="2000" b="1" dirty="0">
                <a:solidFill>
                  <a:srgbClr val="2FB4BC"/>
                </a:solidFill>
                <a:cs typeface="Avenir Light"/>
              </a:rPr>
              <a:t>Lung Disease</a:t>
            </a:r>
          </a:p>
        </p:txBody>
      </p:sp>
      <p:sp>
        <p:nvSpPr>
          <p:cNvPr id="13" name="TextBox 12"/>
          <p:cNvSpPr txBox="1"/>
          <p:nvPr/>
        </p:nvSpPr>
        <p:spPr>
          <a:xfrm>
            <a:off x="4077661" y="1968657"/>
            <a:ext cx="1649338" cy="307777"/>
          </a:xfrm>
          <a:prstGeom prst="rect">
            <a:avLst/>
          </a:prstGeom>
          <a:noFill/>
        </p:spPr>
        <p:txBody>
          <a:bodyPr wrap="square" lIns="0" tIns="0" rIns="0" bIns="0" rtlCol="0">
            <a:spAutoFit/>
          </a:bodyPr>
          <a:lstStyle/>
          <a:p>
            <a:pPr algn="ctr"/>
            <a:r>
              <a:rPr lang="en-US" sz="2000" b="1" dirty="0">
                <a:solidFill>
                  <a:srgbClr val="2FB4BC"/>
                </a:solidFill>
                <a:cs typeface="Avenir Light"/>
              </a:rPr>
              <a:t>Cancer</a:t>
            </a:r>
          </a:p>
        </p:txBody>
      </p:sp>
      <p:sp>
        <p:nvSpPr>
          <p:cNvPr id="14" name="TextBox 13"/>
          <p:cNvSpPr txBox="1"/>
          <p:nvPr/>
        </p:nvSpPr>
        <p:spPr>
          <a:xfrm>
            <a:off x="4055436" y="2970705"/>
            <a:ext cx="2082436" cy="615553"/>
          </a:xfrm>
          <a:prstGeom prst="rect">
            <a:avLst/>
          </a:prstGeom>
          <a:noFill/>
        </p:spPr>
        <p:txBody>
          <a:bodyPr wrap="square" lIns="0" tIns="0" rIns="0" bIns="0" rtlCol="0">
            <a:spAutoFit/>
          </a:bodyPr>
          <a:lstStyle/>
          <a:p>
            <a:pPr algn="ctr"/>
            <a:r>
              <a:rPr lang="en-US" sz="2000" b="1" dirty="0">
                <a:solidFill>
                  <a:srgbClr val="2FB4BC"/>
                </a:solidFill>
                <a:cs typeface="Avenir Light"/>
              </a:rPr>
              <a:t>Heart </a:t>
            </a:r>
            <a:r>
              <a:rPr lang="en-US" sz="2000" b="1" dirty="0" smtClean="0">
                <a:solidFill>
                  <a:srgbClr val="2FB4BC"/>
                </a:solidFill>
                <a:cs typeface="Avenir Light"/>
              </a:rPr>
              <a:t>Disease</a:t>
            </a:r>
          </a:p>
          <a:p>
            <a:pPr algn="ctr"/>
            <a:r>
              <a:rPr lang="en-US" sz="2000" b="1" dirty="0" smtClean="0">
                <a:solidFill>
                  <a:srgbClr val="2FB4BC"/>
                </a:solidFill>
                <a:cs typeface="Avenir Light"/>
              </a:rPr>
              <a:t>&amp; </a:t>
            </a:r>
            <a:r>
              <a:rPr lang="en-US" sz="2000" b="1" dirty="0">
                <a:solidFill>
                  <a:srgbClr val="2FB4BC"/>
                </a:solidFill>
                <a:cs typeface="Avenir Light"/>
              </a:rPr>
              <a:t>Stroke</a:t>
            </a:r>
          </a:p>
        </p:txBody>
      </p:sp>
      <p:pic>
        <p:nvPicPr>
          <p:cNvPr id="1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r="1574"/>
          <a:stretch/>
        </p:blipFill>
        <p:spPr bwMode="auto">
          <a:xfrm>
            <a:off x="6006713" y="1258254"/>
            <a:ext cx="2976867" cy="5051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18017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163166"/>
            <a:ext cx="9144000" cy="31138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sz="half" idx="2"/>
          </p:nvPr>
        </p:nvSpPr>
        <p:spPr>
          <a:xfrm>
            <a:off x="503383" y="1782041"/>
            <a:ext cx="8229600" cy="1381125"/>
          </a:xfrm>
        </p:spPr>
        <p:txBody>
          <a:bodyPr>
            <a:normAutofit lnSpcReduction="10000"/>
          </a:bodyPr>
          <a:lstStyle/>
          <a:p>
            <a:pPr lvl="0">
              <a:buClr>
                <a:srgbClr val="2FB4BC">
                  <a:lumMod val="75000"/>
                </a:srgbClr>
              </a:buClr>
              <a:buSzPct val="80000"/>
            </a:pPr>
            <a:r>
              <a:rPr lang="en-US" sz="1900" dirty="0">
                <a:solidFill>
                  <a:srgbClr val="808080">
                    <a:lumMod val="75000"/>
                  </a:srgbClr>
                </a:solidFill>
              </a:rPr>
              <a:t>The percent of all deaths due to 3-4-50 chronic diseases has </a:t>
            </a:r>
            <a:r>
              <a:rPr lang="en-US" sz="1900" i="1" dirty="0">
                <a:solidFill>
                  <a:srgbClr val="808080">
                    <a:lumMod val="75000"/>
                  </a:srgbClr>
                </a:solidFill>
              </a:rPr>
              <a:t>decreased</a:t>
            </a:r>
            <a:r>
              <a:rPr lang="en-US" sz="1900" dirty="0">
                <a:solidFill>
                  <a:srgbClr val="808080">
                    <a:lumMod val="75000"/>
                  </a:srgbClr>
                </a:solidFill>
              </a:rPr>
              <a:t> in the County and the Regions, while the number of deaths have remained relatively stable.</a:t>
            </a:r>
          </a:p>
          <a:p>
            <a:endParaRPr lang="en-US" dirty="0"/>
          </a:p>
        </p:txBody>
      </p:sp>
      <p:sp>
        <p:nvSpPr>
          <p:cNvPr id="12" name="Title 1"/>
          <p:cNvSpPr>
            <a:spLocks noGrp="1"/>
          </p:cNvSpPr>
          <p:nvPr>
            <p:ph type="title"/>
          </p:nvPr>
        </p:nvSpPr>
        <p:spPr>
          <a:xfrm>
            <a:off x="351310" y="244680"/>
            <a:ext cx="5326743" cy="741362"/>
          </a:xfrm>
        </p:spPr>
        <p:txBody>
          <a:bodyPr anchor="ctr"/>
          <a:lstStyle/>
          <a:p>
            <a:r>
              <a:rPr lang="en-US" dirty="0" smtClean="0">
                <a:solidFill>
                  <a:schemeClr val="bg1"/>
                </a:solidFill>
              </a:rPr>
              <a:t>3-4-50 in San Diego County</a:t>
            </a:r>
            <a:endParaRPr lang="en-US" dirty="0">
              <a:solidFill>
                <a:schemeClr val="bg1"/>
              </a:solidFill>
            </a:endParaRPr>
          </a:p>
        </p:txBody>
      </p:sp>
      <p:sp>
        <p:nvSpPr>
          <p:cNvPr id="13" name="Text Placeholder 2"/>
          <p:cNvSpPr>
            <a:spLocks noGrp="1"/>
          </p:cNvSpPr>
          <p:nvPr>
            <p:ph type="body" sz="quarter" idx="4294967295"/>
          </p:nvPr>
        </p:nvSpPr>
        <p:spPr>
          <a:xfrm>
            <a:off x="351310" y="1277682"/>
            <a:ext cx="7993741" cy="589641"/>
          </a:xfrm>
          <a:prstGeom prst="rect">
            <a:avLst/>
          </a:prstGeom>
        </p:spPr>
        <p:txBody>
          <a:bodyPr>
            <a:normAutofit fontScale="25000" lnSpcReduction="20000"/>
          </a:bodyPr>
          <a:lstStyle/>
          <a:p>
            <a:pPr marL="0" indent="0">
              <a:buNone/>
            </a:pPr>
            <a:r>
              <a:rPr lang="en-US" sz="8000" b="1" dirty="0" smtClean="0">
                <a:solidFill>
                  <a:schemeClr val="tx2"/>
                </a:solidFill>
              </a:rPr>
              <a:t>From 2000 to 2013</a:t>
            </a:r>
            <a:r>
              <a:rPr lang="en-US" sz="2400" dirty="0" smtClean="0">
                <a:solidFill>
                  <a:schemeClr val="tx2"/>
                </a:solidFill>
              </a:rPr>
              <a:t>:</a:t>
            </a:r>
            <a:endParaRPr lang="en-US" sz="2400" dirty="0">
              <a:solidFill>
                <a:schemeClr val="tx2"/>
              </a:solidFill>
            </a:endParaRPr>
          </a:p>
          <a:p>
            <a:r>
              <a:rPr lang="en-US" dirty="0"/>
              <a:t> </a:t>
            </a: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403354"/>
            <a:ext cx="4289280" cy="2645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 y="3383969"/>
            <a:ext cx="4476750" cy="2664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54689" y="6410316"/>
            <a:ext cx="4796185" cy="276999"/>
          </a:xfrm>
          <a:prstGeom prst="rect">
            <a:avLst/>
          </a:prstGeom>
          <a:noFill/>
        </p:spPr>
        <p:txBody>
          <a:bodyPr wrap="none" lIns="0" tIns="0" rIns="0" bIns="0" rtlCol="0">
            <a:spAutoFit/>
          </a:bodyPr>
          <a:lstStyle/>
          <a:p>
            <a:r>
              <a:rPr lang="en-US" dirty="0" smtClean="0">
                <a:solidFill>
                  <a:schemeClr val="tx1">
                    <a:lumMod val="50000"/>
                  </a:schemeClr>
                </a:solidFill>
                <a:latin typeface="Avenir Light"/>
                <a:cs typeface="Avenir Light"/>
              </a:rPr>
              <a:t>Current 3-4-50 Chronic Disease Number: </a:t>
            </a:r>
            <a:r>
              <a:rPr lang="en-US" b="1" dirty="0" smtClean="0">
                <a:solidFill>
                  <a:schemeClr val="tx1">
                    <a:lumMod val="50000"/>
                  </a:schemeClr>
                </a:solidFill>
                <a:latin typeface="Avenir Light"/>
                <a:cs typeface="Avenir Light"/>
              </a:rPr>
              <a:t>55% </a:t>
            </a:r>
          </a:p>
        </p:txBody>
      </p:sp>
    </p:spTree>
    <p:extLst>
      <p:ext uri="{BB962C8B-B14F-4D97-AF65-F5344CB8AC3E}">
        <p14:creationId xmlns:p14="http://schemas.microsoft.com/office/powerpoint/2010/main" val="33209169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solidFill>
                  <a:schemeClr val="bg1"/>
                </a:solidFill>
              </a:rPr>
              <a:t>Health Outcomes by lenses of health equity</a:t>
            </a:r>
            <a:endParaRPr lang="en-US" dirty="0">
              <a:solidFill>
                <a:schemeClr val="bg1"/>
              </a:solidFill>
            </a:endParaRPr>
          </a:p>
        </p:txBody>
      </p:sp>
      <p:sp>
        <p:nvSpPr>
          <p:cNvPr id="8" name="Subtitle 7"/>
          <p:cNvSpPr>
            <a:spLocks noGrp="1"/>
          </p:cNvSpPr>
          <p:nvPr>
            <p:ph type="subTitle" idx="1"/>
          </p:nvPr>
        </p:nvSpPr>
        <p:spPr/>
        <p:txBody>
          <a:bodyPr/>
          <a:lstStyle/>
          <a:p>
            <a:r>
              <a:rPr lang="en-US" dirty="0" smtClean="0"/>
              <a:t>San Diego County Data</a:t>
            </a:r>
            <a:endParaRPr lang="en-US" dirty="0"/>
          </a:p>
        </p:txBody>
      </p:sp>
    </p:spTree>
    <p:extLst>
      <p:ext uri="{BB962C8B-B14F-4D97-AF65-F5344CB8AC3E}">
        <p14:creationId xmlns:p14="http://schemas.microsoft.com/office/powerpoint/2010/main" val="10023862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3"/>
          <p:cNvSpPr txBox="1">
            <a:spLocks noChangeArrowheads="1"/>
          </p:cNvSpPr>
          <p:nvPr/>
        </p:nvSpPr>
        <p:spPr bwMode="auto">
          <a:xfrm>
            <a:off x="5776913" y="4795838"/>
            <a:ext cx="184150" cy="396875"/>
          </a:xfrm>
          <a:prstGeom prst="rect">
            <a:avLst/>
          </a:prstGeom>
          <a:noFill/>
          <a:ln w="9525">
            <a:noFill/>
            <a:miter lim="800000"/>
            <a:headEnd/>
            <a:tailEnd/>
          </a:ln>
        </p:spPr>
        <p:txBody>
          <a:bodyPr wrap="none">
            <a:spAutoFit/>
          </a:bodyPr>
          <a:lstStyle/>
          <a:p>
            <a:endParaRPr lang="en-US" altLang="en-US" sz="2000">
              <a:solidFill>
                <a:srgbClr val="808080"/>
              </a:solidFill>
            </a:endParaRPr>
          </a:p>
        </p:txBody>
      </p:sp>
      <p:grpSp>
        <p:nvGrpSpPr>
          <p:cNvPr id="2" name="Group 1"/>
          <p:cNvGrpSpPr/>
          <p:nvPr/>
        </p:nvGrpSpPr>
        <p:grpSpPr>
          <a:xfrm>
            <a:off x="866446" y="1515657"/>
            <a:ext cx="7889519" cy="4460875"/>
            <a:chOff x="547688" y="1447800"/>
            <a:chExt cx="7889519" cy="4460875"/>
          </a:xfrm>
        </p:grpSpPr>
        <p:grpSp>
          <p:nvGrpSpPr>
            <p:cNvPr id="41987" name="Group 70"/>
            <p:cNvGrpSpPr>
              <a:grpSpLocks/>
            </p:cNvGrpSpPr>
            <p:nvPr/>
          </p:nvGrpSpPr>
          <p:grpSpPr bwMode="auto">
            <a:xfrm>
              <a:off x="1373188" y="1524000"/>
              <a:ext cx="5257800" cy="4175125"/>
              <a:chOff x="865" y="960"/>
              <a:chExt cx="3312" cy="2630"/>
            </a:xfrm>
          </p:grpSpPr>
          <p:sp>
            <p:nvSpPr>
              <p:cNvPr id="42006" name="Line 44"/>
              <p:cNvSpPr>
                <a:spLocks noChangeShapeType="1"/>
              </p:cNvSpPr>
              <p:nvPr/>
            </p:nvSpPr>
            <p:spPr bwMode="auto">
              <a:xfrm>
                <a:off x="865" y="960"/>
                <a:ext cx="0" cy="2630"/>
              </a:xfrm>
              <a:prstGeom prst="line">
                <a:avLst/>
              </a:prstGeom>
              <a:noFill/>
              <a:ln w="38100">
                <a:solidFill>
                  <a:srgbClr val="FFCC00"/>
                </a:solidFill>
                <a:round/>
                <a:headEnd/>
                <a:tailEnd/>
              </a:ln>
            </p:spPr>
            <p:txBody>
              <a:bodyPr/>
              <a:lstStyle/>
              <a:p>
                <a:endParaRPr lang="en-US">
                  <a:solidFill>
                    <a:srgbClr val="808080"/>
                  </a:solidFill>
                </a:endParaRPr>
              </a:p>
            </p:txBody>
          </p:sp>
          <p:sp>
            <p:nvSpPr>
              <p:cNvPr id="42007" name="Line 45"/>
              <p:cNvSpPr>
                <a:spLocks noChangeShapeType="1"/>
              </p:cNvSpPr>
              <p:nvPr/>
            </p:nvSpPr>
            <p:spPr bwMode="auto">
              <a:xfrm>
                <a:off x="865" y="3590"/>
                <a:ext cx="3312" cy="0"/>
              </a:xfrm>
              <a:prstGeom prst="line">
                <a:avLst/>
              </a:prstGeom>
              <a:noFill/>
              <a:ln w="38100">
                <a:solidFill>
                  <a:srgbClr val="FFCC00"/>
                </a:solidFill>
                <a:round/>
                <a:headEnd/>
                <a:tailEnd/>
              </a:ln>
            </p:spPr>
            <p:txBody>
              <a:bodyPr/>
              <a:lstStyle/>
              <a:p>
                <a:endParaRPr lang="en-US">
                  <a:solidFill>
                    <a:srgbClr val="808080"/>
                  </a:solidFill>
                </a:endParaRPr>
              </a:p>
            </p:txBody>
          </p:sp>
        </p:grpSp>
        <p:sp>
          <p:nvSpPr>
            <p:cNvPr id="160814" name="Text Box 46"/>
            <p:cNvSpPr txBox="1">
              <a:spLocks noChangeArrowheads="1"/>
            </p:cNvSpPr>
            <p:nvPr/>
          </p:nvSpPr>
          <p:spPr bwMode="auto">
            <a:xfrm rot="-5400000">
              <a:off x="315912" y="3557588"/>
              <a:ext cx="3673475" cy="641350"/>
            </a:xfrm>
            <a:prstGeom prst="rect">
              <a:avLst/>
            </a:prstGeom>
            <a:solidFill>
              <a:schemeClr val="hlink"/>
            </a:solidFill>
            <a:ln w="9525">
              <a:solidFill>
                <a:schemeClr val="tx1">
                  <a:lumMod val="60000"/>
                  <a:lumOff val="40000"/>
                </a:schemeClr>
              </a:solidFill>
              <a:miter lim="800000"/>
              <a:headEnd/>
              <a:tailEnd/>
            </a:ln>
          </p:spPr>
          <p:txBody>
            <a:bodyPr>
              <a:spAutoFit/>
            </a:bodyPr>
            <a:lstStyle/>
            <a:p>
              <a:r>
                <a:rPr lang="en-US" sz="3600" dirty="0">
                  <a:solidFill>
                    <a:srgbClr val="808080">
                      <a:lumMod val="50000"/>
                    </a:srgbClr>
                  </a:solidFill>
                  <a:latin typeface="Tahoma" pitchFamily="34" charset="0"/>
                </a:rPr>
                <a:t>Group 1</a:t>
              </a:r>
            </a:p>
          </p:txBody>
        </p:sp>
        <p:sp>
          <p:nvSpPr>
            <p:cNvPr id="160815" name="Text Box 47"/>
            <p:cNvSpPr txBox="1">
              <a:spLocks noChangeArrowheads="1"/>
            </p:cNvSpPr>
            <p:nvPr/>
          </p:nvSpPr>
          <p:spPr bwMode="auto">
            <a:xfrm rot="-5400000">
              <a:off x="2026444" y="4202907"/>
              <a:ext cx="2382837" cy="641350"/>
            </a:xfrm>
            <a:prstGeom prst="rect">
              <a:avLst/>
            </a:prstGeom>
            <a:solidFill>
              <a:schemeClr val="hlink"/>
            </a:solidFill>
            <a:ln w="9525">
              <a:solidFill>
                <a:schemeClr val="tx1">
                  <a:lumMod val="60000"/>
                  <a:lumOff val="40000"/>
                </a:schemeClr>
              </a:solidFill>
              <a:miter lim="800000"/>
              <a:headEnd/>
              <a:tailEnd/>
            </a:ln>
          </p:spPr>
          <p:txBody>
            <a:bodyPr>
              <a:spAutoFit/>
            </a:bodyPr>
            <a:lstStyle/>
            <a:p>
              <a:r>
                <a:rPr lang="en-US" sz="3600" dirty="0">
                  <a:solidFill>
                    <a:srgbClr val="808080">
                      <a:lumMod val="50000"/>
                    </a:srgbClr>
                  </a:solidFill>
                  <a:latin typeface="Tahoma" pitchFamily="34" charset="0"/>
                </a:rPr>
                <a:t>Group 2</a:t>
              </a:r>
            </a:p>
          </p:txBody>
        </p:sp>
        <p:grpSp>
          <p:nvGrpSpPr>
            <p:cNvPr id="3" name="Group 69"/>
            <p:cNvGrpSpPr>
              <a:grpSpLocks/>
            </p:cNvGrpSpPr>
            <p:nvPr/>
          </p:nvGrpSpPr>
          <p:grpSpPr bwMode="auto">
            <a:xfrm>
              <a:off x="2897188" y="2041525"/>
              <a:ext cx="1917700" cy="1143000"/>
              <a:chOff x="1825" y="1286"/>
              <a:chExt cx="1208" cy="720"/>
            </a:xfrm>
          </p:grpSpPr>
          <p:sp>
            <p:nvSpPr>
              <p:cNvPr id="42002" name="Text Box 48"/>
              <p:cNvSpPr txBox="1">
                <a:spLocks noChangeArrowheads="1"/>
              </p:cNvSpPr>
              <p:nvPr/>
            </p:nvSpPr>
            <p:spPr bwMode="auto">
              <a:xfrm>
                <a:off x="2213" y="1536"/>
                <a:ext cx="820" cy="231"/>
              </a:xfrm>
              <a:prstGeom prst="rect">
                <a:avLst/>
              </a:prstGeom>
              <a:noFill/>
              <a:ln w="9525">
                <a:noFill/>
                <a:miter lim="800000"/>
                <a:headEnd/>
                <a:tailEnd/>
              </a:ln>
            </p:spPr>
            <p:txBody>
              <a:bodyPr wrap="none">
                <a:spAutoFit/>
              </a:bodyPr>
              <a:lstStyle/>
              <a:p>
                <a:r>
                  <a:rPr lang="en-US" b="1" dirty="0">
                    <a:solidFill>
                      <a:srgbClr val="808080">
                        <a:lumMod val="75000"/>
                      </a:srgbClr>
                    </a:solidFill>
                  </a:rPr>
                  <a:t>Difference</a:t>
                </a:r>
              </a:p>
            </p:txBody>
          </p:sp>
          <p:sp>
            <p:nvSpPr>
              <p:cNvPr id="42003" name="Line 50"/>
              <p:cNvSpPr>
                <a:spLocks noChangeShapeType="1"/>
              </p:cNvSpPr>
              <p:nvPr/>
            </p:nvSpPr>
            <p:spPr bwMode="auto">
              <a:xfrm>
                <a:off x="1825" y="1286"/>
                <a:ext cx="288" cy="0"/>
              </a:xfrm>
              <a:prstGeom prst="line">
                <a:avLst/>
              </a:prstGeom>
              <a:noFill/>
              <a:ln w="57150">
                <a:solidFill>
                  <a:srgbClr val="FF9900"/>
                </a:solidFill>
                <a:round/>
                <a:headEnd/>
                <a:tailEnd/>
              </a:ln>
            </p:spPr>
            <p:txBody>
              <a:bodyPr/>
              <a:lstStyle/>
              <a:p>
                <a:endParaRPr lang="en-US">
                  <a:solidFill>
                    <a:srgbClr val="808080"/>
                  </a:solidFill>
                </a:endParaRPr>
              </a:p>
            </p:txBody>
          </p:sp>
          <p:sp>
            <p:nvSpPr>
              <p:cNvPr id="42004" name="AutoShape 52"/>
              <p:cNvSpPr>
                <a:spLocks/>
              </p:cNvSpPr>
              <p:nvPr/>
            </p:nvSpPr>
            <p:spPr bwMode="auto">
              <a:xfrm>
                <a:off x="2003" y="1286"/>
                <a:ext cx="240" cy="720"/>
              </a:xfrm>
              <a:prstGeom prst="rightBrace">
                <a:avLst>
                  <a:gd name="adj1" fmla="val 25000"/>
                  <a:gd name="adj2" fmla="val 48750"/>
                </a:avLst>
              </a:prstGeom>
              <a:noFill/>
              <a:ln w="57150">
                <a:solidFill>
                  <a:srgbClr val="FF9900"/>
                </a:solidFill>
                <a:round/>
                <a:headEnd/>
                <a:tailEnd/>
              </a:ln>
            </p:spPr>
            <p:txBody>
              <a:bodyPr wrap="none" anchor="ctr"/>
              <a:lstStyle/>
              <a:p>
                <a:endParaRPr lang="en-US">
                  <a:solidFill>
                    <a:srgbClr val="808080"/>
                  </a:solidFill>
                </a:endParaRPr>
              </a:p>
            </p:txBody>
          </p:sp>
          <p:sp>
            <p:nvSpPr>
              <p:cNvPr id="42005" name="Line 53"/>
              <p:cNvSpPr>
                <a:spLocks noChangeShapeType="1"/>
              </p:cNvSpPr>
              <p:nvPr/>
            </p:nvSpPr>
            <p:spPr bwMode="auto">
              <a:xfrm>
                <a:off x="1825" y="2006"/>
                <a:ext cx="288" cy="0"/>
              </a:xfrm>
              <a:prstGeom prst="line">
                <a:avLst/>
              </a:prstGeom>
              <a:noFill/>
              <a:ln w="57150">
                <a:solidFill>
                  <a:srgbClr val="FF9900"/>
                </a:solidFill>
                <a:round/>
                <a:headEnd/>
                <a:tailEnd/>
              </a:ln>
            </p:spPr>
            <p:txBody>
              <a:bodyPr/>
              <a:lstStyle/>
              <a:p>
                <a:endParaRPr lang="en-US">
                  <a:solidFill>
                    <a:srgbClr val="808080"/>
                  </a:solidFill>
                </a:endParaRPr>
              </a:p>
            </p:txBody>
          </p:sp>
        </p:grpSp>
        <p:sp>
          <p:nvSpPr>
            <p:cNvPr id="160824" name="Text Box 56"/>
            <p:cNvSpPr txBox="1">
              <a:spLocks noChangeArrowheads="1"/>
            </p:cNvSpPr>
            <p:nvPr/>
          </p:nvSpPr>
          <p:spPr bwMode="auto">
            <a:xfrm>
              <a:off x="5160607" y="4403725"/>
              <a:ext cx="1903413" cy="701675"/>
            </a:xfrm>
            <a:prstGeom prst="rect">
              <a:avLst/>
            </a:prstGeom>
            <a:solidFill>
              <a:schemeClr val="accent5">
                <a:lumMod val="60000"/>
                <a:lumOff val="40000"/>
              </a:schemeClr>
            </a:solidFill>
            <a:ln w="9525">
              <a:solidFill>
                <a:schemeClr val="tx1">
                  <a:lumMod val="60000"/>
                  <a:lumOff val="40000"/>
                </a:schemeClr>
              </a:solidFill>
              <a:miter lim="800000"/>
              <a:headEnd/>
              <a:tailEnd/>
            </a:ln>
          </p:spPr>
          <p:txBody>
            <a:bodyPr>
              <a:spAutoFit/>
            </a:bodyPr>
            <a:lstStyle/>
            <a:p>
              <a:r>
                <a:rPr lang="en-US" sz="2000" dirty="0">
                  <a:solidFill>
                    <a:srgbClr val="808080">
                      <a:lumMod val="50000"/>
                    </a:srgbClr>
                  </a:solidFill>
                </a:rPr>
                <a:t>Genetic predisposition</a:t>
              </a:r>
            </a:p>
          </p:txBody>
        </p:sp>
        <p:sp>
          <p:nvSpPr>
            <p:cNvPr id="160825" name="Text Box 57"/>
            <p:cNvSpPr txBox="1">
              <a:spLocks noChangeArrowheads="1"/>
            </p:cNvSpPr>
            <p:nvPr/>
          </p:nvSpPr>
          <p:spPr bwMode="auto">
            <a:xfrm>
              <a:off x="5162195" y="1676400"/>
              <a:ext cx="1903412" cy="701675"/>
            </a:xfrm>
            <a:prstGeom prst="rect">
              <a:avLst/>
            </a:prstGeom>
            <a:solidFill>
              <a:schemeClr val="accent5">
                <a:lumMod val="60000"/>
                <a:lumOff val="40000"/>
              </a:schemeClr>
            </a:solidFill>
            <a:ln w="9525">
              <a:solidFill>
                <a:schemeClr val="tx1">
                  <a:lumMod val="60000"/>
                  <a:lumOff val="40000"/>
                </a:schemeClr>
              </a:solidFill>
              <a:miter lim="800000"/>
              <a:headEnd/>
              <a:tailEnd/>
            </a:ln>
          </p:spPr>
          <p:txBody>
            <a:bodyPr>
              <a:spAutoFit/>
            </a:bodyPr>
            <a:lstStyle/>
            <a:p>
              <a:r>
                <a:rPr lang="en-US" sz="2000" dirty="0">
                  <a:solidFill>
                    <a:srgbClr val="808080">
                      <a:lumMod val="50000"/>
                    </a:srgbClr>
                  </a:solidFill>
                </a:rPr>
                <a:t>Social circumstances</a:t>
              </a:r>
            </a:p>
          </p:txBody>
        </p:sp>
        <p:sp>
          <p:nvSpPr>
            <p:cNvPr id="160826" name="Text Box 58"/>
            <p:cNvSpPr txBox="1">
              <a:spLocks noChangeArrowheads="1"/>
            </p:cNvSpPr>
            <p:nvPr/>
          </p:nvSpPr>
          <p:spPr bwMode="auto">
            <a:xfrm>
              <a:off x="5162195" y="3184525"/>
              <a:ext cx="1903412" cy="701675"/>
            </a:xfrm>
            <a:prstGeom prst="rect">
              <a:avLst/>
            </a:prstGeom>
            <a:solidFill>
              <a:schemeClr val="accent5">
                <a:lumMod val="60000"/>
                <a:lumOff val="40000"/>
              </a:schemeClr>
            </a:solidFill>
            <a:ln w="9525">
              <a:solidFill>
                <a:schemeClr val="tx1">
                  <a:lumMod val="60000"/>
                  <a:lumOff val="40000"/>
                </a:schemeClr>
              </a:solidFill>
              <a:miter lim="800000"/>
              <a:headEnd/>
              <a:tailEnd/>
            </a:ln>
          </p:spPr>
          <p:txBody>
            <a:bodyPr>
              <a:spAutoFit/>
            </a:bodyPr>
            <a:lstStyle/>
            <a:p>
              <a:r>
                <a:rPr lang="en-US" sz="2000" dirty="0">
                  <a:solidFill>
                    <a:srgbClr val="808080">
                      <a:lumMod val="50000"/>
                    </a:srgbClr>
                  </a:solidFill>
                </a:rPr>
                <a:t>Behavioral patterns</a:t>
              </a:r>
            </a:p>
          </p:txBody>
        </p:sp>
        <p:sp>
          <p:nvSpPr>
            <p:cNvPr id="160827" name="Text Box 59"/>
            <p:cNvSpPr txBox="1">
              <a:spLocks noChangeArrowheads="1"/>
            </p:cNvSpPr>
            <p:nvPr/>
          </p:nvSpPr>
          <p:spPr bwMode="auto">
            <a:xfrm>
              <a:off x="5160607" y="2438400"/>
              <a:ext cx="1903413" cy="701675"/>
            </a:xfrm>
            <a:prstGeom prst="rect">
              <a:avLst/>
            </a:prstGeom>
            <a:solidFill>
              <a:schemeClr val="accent5">
                <a:lumMod val="60000"/>
                <a:lumOff val="40000"/>
              </a:schemeClr>
            </a:solidFill>
            <a:ln w="9525">
              <a:solidFill>
                <a:schemeClr val="tx1">
                  <a:lumMod val="60000"/>
                  <a:lumOff val="40000"/>
                </a:schemeClr>
              </a:solidFill>
              <a:miter lim="800000"/>
              <a:headEnd/>
              <a:tailEnd/>
            </a:ln>
          </p:spPr>
          <p:txBody>
            <a:bodyPr>
              <a:spAutoFit/>
            </a:bodyPr>
            <a:lstStyle/>
            <a:p>
              <a:r>
                <a:rPr lang="en-US" sz="2000" dirty="0">
                  <a:solidFill>
                    <a:srgbClr val="808080">
                      <a:lumMod val="50000"/>
                    </a:srgbClr>
                  </a:solidFill>
                </a:rPr>
                <a:t>Environmental exposures</a:t>
              </a:r>
            </a:p>
          </p:txBody>
        </p:sp>
        <p:sp>
          <p:nvSpPr>
            <p:cNvPr id="160828" name="Text Box 60"/>
            <p:cNvSpPr txBox="1">
              <a:spLocks noChangeArrowheads="1"/>
            </p:cNvSpPr>
            <p:nvPr/>
          </p:nvSpPr>
          <p:spPr bwMode="auto">
            <a:xfrm>
              <a:off x="5160607" y="3946525"/>
              <a:ext cx="1903413" cy="396875"/>
            </a:xfrm>
            <a:prstGeom prst="rect">
              <a:avLst/>
            </a:prstGeom>
            <a:solidFill>
              <a:schemeClr val="accent5">
                <a:lumMod val="60000"/>
                <a:lumOff val="40000"/>
              </a:schemeClr>
            </a:solidFill>
            <a:ln w="9525">
              <a:solidFill>
                <a:schemeClr val="tx1">
                  <a:lumMod val="60000"/>
                  <a:lumOff val="40000"/>
                </a:schemeClr>
              </a:solidFill>
              <a:miter lim="800000"/>
              <a:headEnd/>
              <a:tailEnd/>
            </a:ln>
          </p:spPr>
          <p:txBody>
            <a:bodyPr>
              <a:spAutoFit/>
            </a:bodyPr>
            <a:lstStyle/>
            <a:p>
              <a:r>
                <a:rPr lang="en-US" sz="2000" dirty="0">
                  <a:solidFill>
                    <a:srgbClr val="808080">
                      <a:lumMod val="50000"/>
                    </a:srgbClr>
                  </a:solidFill>
                </a:rPr>
                <a:t>Health care</a:t>
              </a:r>
            </a:p>
          </p:txBody>
        </p:sp>
        <p:sp>
          <p:nvSpPr>
            <p:cNvPr id="160831" name="AutoShape 63"/>
            <p:cNvSpPr>
              <a:spLocks/>
            </p:cNvSpPr>
            <p:nvPr/>
          </p:nvSpPr>
          <p:spPr bwMode="auto">
            <a:xfrm>
              <a:off x="4822921" y="1812925"/>
              <a:ext cx="304800" cy="3048000"/>
            </a:xfrm>
            <a:prstGeom prst="leftBrace">
              <a:avLst>
                <a:gd name="adj1" fmla="val 83333"/>
                <a:gd name="adj2" fmla="val 27134"/>
              </a:avLst>
            </a:prstGeom>
            <a:noFill/>
            <a:ln w="76200">
              <a:solidFill>
                <a:srgbClr val="FF9900"/>
              </a:solidFill>
              <a:round/>
              <a:headEnd/>
              <a:tailEnd/>
            </a:ln>
          </p:spPr>
          <p:txBody>
            <a:bodyPr wrap="none" anchor="ctr"/>
            <a:lstStyle/>
            <a:p>
              <a:endParaRPr lang="en-US">
                <a:solidFill>
                  <a:srgbClr val="808080"/>
                </a:solidFill>
              </a:endParaRPr>
            </a:p>
          </p:txBody>
        </p:sp>
        <p:sp>
          <p:nvSpPr>
            <p:cNvPr id="160832" name="Text Box 64"/>
            <p:cNvSpPr txBox="1">
              <a:spLocks noChangeArrowheads="1"/>
            </p:cNvSpPr>
            <p:nvPr/>
          </p:nvSpPr>
          <p:spPr bwMode="auto">
            <a:xfrm>
              <a:off x="7065607" y="2999581"/>
              <a:ext cx="1371600" cy="369888"/>
            </a:xfrm>
            <a:prstGeom prst="rect">
              <a:avLst/>
            </a:prstGeom>
            <a:noFill/>
            <a:ln w="9525">
              <a:noFill/>
              <a:miter lim="800000"/>
              <a:headEnd/>
              <a:tailEnd/>
            </a:ln>
          </p:spPr>
          <p:txBody>
            <a:bodyPr wrap="none">
              <a:spAutoFit/>
            </a:bodyPr>
            <a:lstStyle/>
            <a:p>
              <a:r>
                <a:rPr lang="en-US" b="1" dirty="0">
                  <a:solidFill>
                    <a:srgbClr val="808080">
                      <a:lumMod val="75000"/>
                    </a:srgbClr>
                  </a:solidFill>
                </a:rPr>
                <a:t>= Disparity</a:t>
              </a:r>
            </a:p>
          </p:txBody>
        </p:sp>
        <p:sp>
          <p:nvSpPr>
            <p:cNvPr id="41998" name="Text Box 65"/>
            <p:cNvSpPr txBox="1">
              <a:spLocks noChangeArrowheads="1"/>
            </p:cNvSpPr>
            <p:nvPr/>
          </p:nvSpPr>
          <p:spPr bwMode="auto">
            <a:xfrm rot="-5400000">
              <a:off x="-699294" y="4142582"/>
              <a:ext cx="3013075" cy="519112"/>
            </a:xfrm>
            <a:prstGeom prst="rect">
              <a:avLst/>
            </a:prstGeom>
            <a:noFill/>
            <a:ln w="9525">
              <a:noFill/>
              <a:miter lim="800000"/>
              <a:headEnd/>
              <a:tailEnd/>
            </a:ln>
          </p:spPr>
          <p:txBody>
            <a:bodyPr wrap="none">
              <a:spAutoFit/>
            </a:bodyPr>
            <a:lstStyle/>
            <a:p>
              <a:r>
                <a:rPr lang="en-US" sz="2800" b="1" dirty="0">
                  <a:solidFill>
                    <a:srgbClr val="808080">
                      <a:lumMod val="75000"/>
                    </a:srgbClr>
                  </a:solidFill>
                </a:rPr>
                <a:t>Quality of Health</a:t>
              </a:r>
            </a:p>
          </p:txBody>
        </p:sp>
        <p:sp>
          <p:nvSpPr>
            <p:cNvPr id="160834" name="Line 66"/>
            <p:cNvSpPr>
              <a:spLocks noChangeShapeType="1"/>
            </p:cNvSpPr>
            <p:nvPr/>
          </p:nvSpPr>
          <p:spPr bwMode="auto">
            <a:xfrm flipV="1">
              <a:off x="838200" y="1447800"/>
              <a:ext cx="0" cy="1371600"/>
            </a:xfrm>
            <a:prstGeom prst="line">
              <a:avLst/>
            </a:prstGeom>
            <a:ln>
              <a:solidFill>
                <a:schemeClr val="tx1">
                  <a:lumMod val="75000"/>
                </a:schemeClr>
              </a:solidFill>
              <a:headEnd/>
              <a:tailEnd type="triangle" w="med" len="med"/>
            </a:ln>
          </p:spPr>
          <p:style>
            <a:lnRef idx="1">
              <a:schemeClr val="dk1"/>
            </a:lnRef>
            <a:fillRef idx="0">
              <a:schemeClr val="dk1"/>
            </a:fillRef>
            <a:effectRef idx="0">
              <a:schemeClr val="dk1"/>
            </a:effectRef>
            <a:fontRef idx="minor">
              <a:schemeClr val="tx1"/>
            </a:fontRef>
          </p:style>
          <p:txBody>
            <a:bodyPr/>
            <a:lstStyle/>
            <a:p>
              <a:pPr>
                <a:defRPr/>
              </a:pPr>
              <a:endParaRPr lang="en-US">
                <a:ln>
                  <a:solidFill>
                    <a:sysClr val="windowText" lastClr="000000"/>
                  </a:solidFill>
                </a:ln>
                <a:solidFill>
                  <a:srgbClr val="808080">
                    <a:lumMod val="75000"/>
                  </a:srgbClr>
                </a:solidFill>
              </a:endParaRPr>
            </a:p>
          </p:txBody>
        </p:sp>
      </p:grpSp>
      <p:sp>
        <p:nvSpPr>
          <p:cNvPr id="42000" name="Text Box 67"/>
          <p:cNvSpPr txBox="1">
            <a:spLocks noChangeArrowheads="1"/>
          </p:cNvSpPr>
          <p:nvPr/>
        </p:nvSpPr>
        <p:spPr bwMode="auto">
          <a:xfrm>
            <a:off x="5993747" y="6550224"/>
            <a:ext cx="3150253" cy="276999"/>
          </a:xfrm>
          <a:prstGeom prst="rect">
            <a:avLst/>
          </a:prstGeom>
          <a:noFill/>
          <a:ln w="9525">
            <a:noFill/>
            <a:miter lim="800000"/>
            <a:headEnd/>
            <a:tailEnd/>
          </a:ln>
        </p:spPr>
        <p:txBody>
          <a:bodyPr wrap="square">
            <a:spAutoFit/>
          </a:bodyPr>
          <a:lstStyle/>
          <a:p>
            <a:r>
              <a:rPr lang="en-US" sz="1200" i="1" dirty="0">
                <a:solidFill>
                  <a:srgbClr val="808080"/>
                </a:solidFill>
              </a:rPr>
              <a:t>Adapted from Gomes </a:t>
            </a:r>
            <a:r>
              <a:rPr lang="en-US" sz="1200" i="1" dirty="0" smtClean="0">
                <a:solidFill>
                  <a:srgbClr val="808080"/>
                </a:solidFill>
              </a:rPr>
              <a:t>and </a:t>
            </a:r>
            <a:r>
              <a:rPr lang="en-US" sz="1200" i="1" dirty="0">
                <a:solidFill>
                  <a:srgbClr val="808080"/>
                </a:solidFill>
              </a:rPr>
              <a:t>McGuire, 2001</a:t>
            </a:r>
          </a:p>
        </p:txBody>
      </p:sp>
      <p:sp>
        <p:nvSpPr>
          <p:cNvPr id="24" name="Text Box 21"/>
          <p:cNvSpPr txBox="1">
            <a:spLocks noChangeArrowheads="1"/>
          </p:cNvSpPr>
          <p:nvPr/>
        </p:nvSpPr>
        <p:spPr bwMode="auto">
          <a:xfrm>
            <a:off x="192504" y="119966"/>
            <a:ext cx="8966579" cy="954107"/>
          </a:xfrm>
          <a:prstGeom prst="rect">
            <a:avLst/>
          </a:prstGeom>
          <a:noFill/>
          <a:ln w="9525">
            <a:noFill/>
            <a:miter lim="800000"/>
            <a:headEnd/>
            <a:tailEnd/>
          </a:ln>
        </p:spPr>
        <p:txBody>
          <a:bodyPr wrap="square">
            <a:spAutoFit/>
          </a:bodyPr>
          <a:lstStyle/>
          <a:p>
            <a:r>
              <a:rPr lang="en-US" sz="2800" b="1" dirty="0" smtClean="0">
                <a:solidFill>
                  <a:prstClr val="white"/>
                </a:solidFill>
              </a:rPr>
              <a:t>QUALITY OF HEALTH, </a:t>
            </a:r>
          </a:p>
          <a:p>
            <a:r>
              <a:rPr lang="en-US" sz="2800" b="1" dirty="0" smtClean="0">
                <a:solidFill>
                  <a:prstClr val="white"/>
                </a:solidFill>
              </a:rPr>
              <a:t>DIFFERENCES</a:t>
            </a:r>
            <a:r>
              <a:rPr lang="en-US" sz="2800" b="1" dirty="0">
                <a:solidFill>
                  <a:prstClr val="white"/>
                </a:solidFill>
              </a:rPr>
              <a:t> </a:t>
            </a:r>
            <a:r>
              <a:rPr lang="en-US" sz="2800" b="1" dirty="0" smtClean="0">
                <a:solidFill>
                  <a:prstClr val="white"/>
                </a:solidFill>
              </a:rPr>
              <a:t>AND DISPARITIES</a:t>
            </a:r>
            <a:endParaRPr lang="en-US" sz="2800" b="1" dirty="0">
              <a:solidFill>
                <a:prstClr val="white"/>
              </a:solidFill>
            </a:endParaRPr>
          </a:p>
        </p:txBody>
      </p:sp>
    </p:spTree>
    <p:extLst>
      <p:ext uri="{BB962C8B-B14F-4D97-AF65-F5344CB8AC3E}">
        <p14:creationId xmlns:p14="http://schemas.microsoft.com/office/powerpoint/2010/main" val="23907698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6003925" y="4795838"/>
            <a:ext cx="184150" cy="396875"/>
          </a:xfrm>
          <a:prstGeom prst="rect">
            <a:avLst/>
          </a:prstGeom>
          <a:noFill/>
          <a:ln w="9525">
            <a:noFill/>
            <a:miter lim="800000"/>
            <a:headEnd/>
            <a:tailEnd/>
          </a:ln>
        </p:spPr>
        <p:txBody>
          <a:bodyPr wrap="none">
            <a:spAutoFit/>
          </a:bodyPr>
          <a:lstStyle/>
          <a:p>
            <a:endParaRPr lang="en-US" altLang="en-US" sz="2000">
              <a:solidFill>
                <a:srgbClr val="808080"/>
              </a:solidFill>
            </a:endParaRPr>
          </a:p>
        </p:txBody>
      </p:sp>
      <p:sp>
        <p:nvSpPr>
          <p:cNvPr id="40979" name="Text Box 56"/>
          <p:cNvSpPr txBox="1">
            <a:spLocks noChangeArrowheads="1"/>
          </p:cNvSpPr>
          <p:nvPr/>
        </p:nvSpPr>
        <p:spPr bwMode="auto">
          <a:xfrm>
            <a:off x="4304993" y="1450975"/>
            <a:ext cx="2582863" cy="369888"/>
          </a:xfrm>
          <a:prstGeom prst="rect">
            <a:avLst/>
          </a:prstGeom>
          <a:noFill/>
          <a:ln w="9525">
            <a:noFill/>
            <a:miter lim="800000"/>
            <a:headEnd/>
            <a:tailEnd/>
          </a:ln>
        </p:spPr>
        <p:txBody>
          <a:bodyPr wrap="none">
            <a:spAutoFit/>
          </a:bodyPr>
          <a:lstStyle/>
          <a:p>
            <a:r>
              <a:rPr lang="en-US" b="1" dirty="0">
                <a:solidFill>
                  <a:srgbClr val="808080">
                    <a:lumMod val="50000"/>
                  </a:srgbClr>
                </a:solidFill>
              </a:rPr>
              <a:t>Source of information</a:t>
            </a:r>
          </a:p>
        </p:txBody>
      </p:sp>
      <p:sp>
        <p:nvSpPr>
          <p:cNvPr id="40980" name="Text Box 57"/>
          <p:cNvSpPr txBox="1">
            <a:spLocks noChangeArrowheads="1"/>
          </p:cNvSpPr>
          <p:nvPr/>
        </p:nvSpPr>
        <p:spPr bwMode="auto">
          <a:xfrm>
            <a:off x="792651" y="1470025"/>
            <a:ext cx="2686050" cy="369888"/>
          </a:xfrm>
          <a:prstGeom prst="rect">
            <a:avLst/>
          </a:prstGeom>
          <a:noFill/>
          <a:ln w="9525">
            <a:noFill/>
            <a:miter lim="800000"/>
            <a:headEnd/>
            <a:tailEnd/>
          </a:ln>
        </p:spPr>
        <p:txBody>
          <a:bodyPr wrap="none">
            <a:spAutoFit/>
          </a:bodyPr>
          <a:lstStyle/>
          <a:p>
            <a:r>
              <a:rPr lang="en-US" b="1" dirty="0">
                <a:solidFill>
                  <a:srgbClr val="808080">
                    <a:lumMod val="50000"/>
                  </a:srgbClr>
                </a:solidFill>
              </a:rPr>
              <a:t>Reason for differences</a:t>
            </a:r>
          </a:p>
        </p:txBody>
      </p:sp>
      <p:grpSp>
        <p:nvGrpSpPr>
          <p:cNvPr id="2" name="Group 1"/>
          <p:cNvGrpSpPr/>
          <p:nvPr/>
        </p:nvGrpSpPr>
        <p:grpSpPr>
          <a:xfrm>
            <a:off x="908372" y="1986626"/>
            <a:ext cx="7828129" cy="4116388"/>
            <a:chOff x="838200" y="2025650"/>
            <a:chExt cx="7828129" cy="4116388"/>
          </a:xfrm>
        </p:grpSpPr>
        <p:sp>
          <p:nvSpPr>
            <p:cNvPr id="40963" name="Text Box 11"/>
            <p:cNvSpPr txBox="1">
              <a:spLocks noChangeArrowheads="1"/>
            </p:cNvSpPr>
            <p:nvPr/>
          </p:nvSpPr>
          <p:spPr bwMode="auto">
            <a:xfrm>
              <a:off x="838200" y="2819400"/>
              <a:ext cx="1981200" cy="641350"/>
            </a:xfrm>
            <a:prstGeom prst="rect">
              <a:avLst/>
            </a:prstGeom>
            <a:solidFill>
              <a:schemeClr val="accent5">
                <a:lumMod val="60000"/>
                <a:lumOff val="40000"/>
              </a:schemeClr>
            </a:solidFill>
            <a:ln w="9525">
              <a:solidFill>
                <a:schemeClr val="tx1">
                  <a:lumMod val="60000"/>
                  <a:lumOff val="40000"/>
                </a:schemeClr>
              </a:solidFill>
              <a:miter lim="800000"/>
              <a:headEnd/>
              <a:tailEnd/>
            </a:ln>
          </p:spPr>
          <p:txBody>
            <a:bodyPr>
              <a:spAutoFit/>
            </a:bodyPr>
            <a:lstStyle/>
            <a:p>
              <a:r>
                <a:rPr lang="en-US" b="1" dirty="0">
                  <a:solidFill>
                    <a:srgbClr val="808080">
                      <a:lumMod val="50000"/>
                    </a:srgbClr>
                  </a:solidFill>
                </a:rPr>
                <a:t>Genetic predisposition</a:t>
              </a:r>
            </a:p>
          </p:txBody>
        </p:sp>
        <p:sp>
          <p:nvSpPr>
            <p:cNvPr id="40964" name="Text Box 12"/>
            <p:cNvSpPr txBox="1">
              <a:spLocks noChangeArrowheads="1"/>
            </p:cNvSpPr>
            <p:nvPr/>
          </p:nvSpPr>
          <p:spPr bwMode="auto">
            <a:xfrm>
              <a:off x="838200" y="2057400"/>
              <a:ext cx="1981200" cy="641350"/>
            </a:xfrm>
            <a:prstGeom prst="rect">
              <a:avLst/>
            </a:prstGeom>
            <a:solidFill>
              <a:schemeClr val="accent5">
                <a:lumMod val="60000"/>
                <a:lumOff val="40000"/>
              </a:schemeClr>
            </a:solidFill>
            <a:ln w="9525">
              <a:solidFill>
                <a:schemeClr val="tx1">
                  <a:lumMod val="60000"/>
                  <a:lumOff val="40000"/>
                </a:schemeClr>
              </a:solidFill>
              <a:miter lim="800000"/>
              <a:headEnd/>
              <a:tailEnd/>
            </a:ln>
          </p:spPr>
          <p:txBody>
            <a:bodyPr>
              <a:spAutoFit/>
            </a:bodyPr>
            <a:lstStyle/>
            <a:p>
              <a:r>
                <a:rPr lang="en-US" b="1" dirty="0">
                  <a:solidFill>
                    <a:srgbClr val="808080">
                      <a:lumMod val="50000"/>
                    </a:srgbClr>
                  </a:solidFill>
                </a:rPr>
                <a:t>Social circumstances</a:t>
              </a:r>
            </a:p>
          </p:txBody>
        </p:sp>
        <p:sp>
          <p:nvSpPr>
            <p:cNvPr id="40965" name="Text Box 13"/>
            <p:cNvSpPr txBox="1">
              <a:spLocks noChangeArrowheads="1"/>
            </p:cNvSpPr>
            <p:nvPr/>
          </p:nvSpPr>
          <p:spPr bwMode="auto">
            <a:xfrm>
              <a:off x="838200" y="3657600"/>
              <a:ext cx="1981200" cy="641350"/>
            </a:xfrm>
            <a:prstGeom prst="rect">
              <a:avLst/>
            </a:prstGeom>
            <a:solidFill>
              <a:schemeClr val="accent5">
                <a:lumMod val="60000"/>
                <a:lumOff val="40000"/>
              </a:schemeClr>
            </a:solidFill>
            <a:ln w="9525">
              <a:solidFill>
                <a:schemeClr val="tx1">
                  <a:lumMod val="60000"/>
                  <a:lumOff val="40000"/>
                </a:schemeClr>
              </a:solidFill>
              <a:miter lim="800000"/>
              <a:headEnd/>
              <a:tailEnd/>
            </a:ln>
          </p:spPr>
          <p:txBody>
            <a:bodyPr>
              <a:spAutoFit/>
            </a:bodyPr>
            <a:lstStyle/>
            <a:p>
              <a:r>
                <a:rPr lang="en-US" b="1" dirty="0">
                  <a:solidFill>
                    <a:srgbClr val="808080">
                      <a:lumMod val="50000"/>
                    </a:srgbClr>
                  </a:solidFill>
                </a:rPr>
                <a:t>Behavioral patterns</a:t>
              </a:r>
            </a:p>
          </p:txBody>
        </p:sp>
        <p:sp>
          <p:nvSpPr>
            <p:cNvPr id="40966" name="Text Box 14"/>
            <p:cNvSpPr txBox="1">
              <a:spLocks noChangeArrowheads="1"/>
            </p:cNvSpPr>
            <p:nvPr/>
          </p:nvSpPr>
          <p:spPr bwMode="auto">
            <a:xfrm>
              <a:off x="838200" y="5226050"/>
              <a:ext cx="1981200" cy="641350"/>
            </a:xfrm>
            <a:prstGeom prst="rect">
              <a:avLst/>
            </a:prstGeom>
            <a:solidFill>
              <a:schemeClr val="accent5">
                <a:lumMod val="60000"/>
                <a:lumOff val="40000"/>
              </a:schemeClr>
            </a:solidFill>
            <a:ln w="9525">
              <a:solidFill>
                <a:schemeClr val="tx1">
                  <a:lumMod val="60000"/>
                  <a:lumOff val="40000"/>
                </a:schemeClr>
              </a:solidFill>
              <a:miter lim="800000"/>
              <a:headEnd/>
              <a:tailEnd/>
            </a:ln>
          </p:spPr>
          <p:txBody>
            <a:bodyPr>
              <a:spAutoFit/>
            </a:bodyPr>
            <a:lstStyle/>
            <a:p>
              <a:r>
                <a:rPr lang="en-US" b="1" dirty="0">
                  <a:solidFill>
                    <a:srgbClr val="808080">
                      <a:lumMod val="50000"/>
                    </a:srgbClr>
                  </a:solidFill>
                </a:rPr>
                <a:t>Environmental Exposures</a:t>
              </a:r>
            </a:p>
          </p:txBody>
        </p:sp>
        <p:sp>
          <p:nvSpPr>
            <p:cNvPr id="40967" name="Text Box 15"/>
            <p:cNvSpPr txBox="1">
              <a:spLocks noChangeArrowheads="1"/>
            </p:cNvSpPr>
            <p:nvPr/>
          </p:nvSpPr>
          <p:spPr bwMode="auto">
            <a:xfrm>
              <a:off x="838200" y="4572000"/>
              <a:ext cx="1981200" cy="366713"/>
            </a:xfrm>
            <a:prstGeom prst="rect">
              <a:avLst/>
            </a:prstGeom>
            <a:solidFill>
              <a:schemeClr val="accent5">
                <a:lumMod val="60000"/>
                <a:lumOff val="40000"/>
              </a:schemeClr>
            </a:solidFill>
            <a:ln w="9525">
              <a:solidFill>
                <a:schemeClr val="tx1">
                  <a:lumMod val="60000"/>
                  <a:lumOff val="40000"/>
                </a:schemeClr>
              </a:solidFill>
              <a:miter lim="800000"/>
              <a:headEnd/>
              <a:tailEnd/>
            </a:ln>
          </p:spPr>
          <p:txBody>
            <a:bodyPr>
              <a:spAutoFit/>
            </a:bodyPr>
            <a:lstStyle/>
            <a:p>
              <a:r>
                <a:rPr lang="en-US" b="1" dirty="0">
                  <a:solidFill>
                    <a:srgbClr val="808080">
                      <a:lumMod val="50000"/>
                    </a:srgbClr>
                  </a:solidFill>
                </a:rPr>
                <a:t>Health care</a:t>
              </a:r>
            </a:p>
          </p:txBody>
        </p:sp>
        <p:sp>
          <p:nvSpPr>
            <p:cNvPr id="40969" name="AutoShape 44"/>
            <p:cNvSpPr>
              <a:spLocks noChangeArrowheads="1"/>
            </p:cNvSpPr>
            <p:nvPr/>
          </p:nvSpPr>
          <p:spPr bwMode="auto">
            <a:xfrm>
              <a:off x="2971800" y="5334000"/>
              <a:ext cx="1066800" cy="381000"/>
            </a:xfrm>
            <a:custGeom>
              <a:avLst/>
              <a:gdLst>
                <a:gd name="T0" fmla="*/ 2147483647 w 21600"/>
                <a:gd name="T1" fmla="*/ 0 h 21600"/>
                <a:gd name="T2" fmla="*/ 0 w 21600"/>
                <a:gd name="T3" fmla="*/ 1045462211 h 21600"/>
                <a:gd name="T4" fmla="*/ 2147483647 w 21600"/>
                <a:gd name="T5" fmla="*/ 2090924422 h 21600"/>
                <a:gd name="T6" fmla="*/ 2147483647 w 21600"/>
                <a:gd name="T7" fmla="*/ 1045462211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endParaRPr lang="en-US">
                <a:solidFill>
                  <a:srgbClr val="808080"/>
                </a:solidFill>
              </a:endParaRPr>
            </a:p>
          </p:txBody>
        </p:sp>
        <p:sp>
          <p:nvSpPr>
            <p:cNvPr id="40970" name="AutoShape 45"/>
            <p:cNvSpPr>
              <a:spLocks noChangeArrowheads="1"/>
            </p:cNvSpPr>
            <p:nvPr/>
          </p:nvSpPr>
          <p:spPr bwMode="auto">
            <a:xfrm>
              <a:off x="2971800" y="4572000"/>
              <a:ext cx="1066800" cy="381000"/>
            </a:xfrm>
            <a:custGeom>
              <a:avLst/>
              <a:gdLst>
                <a:gd name="T0" fmla="*/ 2147483647 w 21600"/>
                <a:gd name="T1" fmla="*/ 0 h 21600"/>
                <a:gd name="T2" fmla="*/ 0 w 21600"/>
                <a:gd name="T3" fmla="*/ 1045462211 h 21600"/>
                <a:gd name="T4" fmla="*/ 2147483647 w 21600"/>
                <a:gd name="T5" fmla="*/ 2090924422 h 21600"/>
                <a:gd name="T6" fmla="*/ 2147483647 w 21600"/>
                <a:gd name="T7" fmla="*/ 1045462211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endParaRPr lang="en-US">
                <a:solidFill>
                  <a:srgbClr val="808080"/>
                </a:solidFill>
              </a:endParaRPr>
            </a:p>
          </p:txBody>
        </p:sp>
        <p:sp>
          <p:nvSpPr>
            <p:cNvPr id="40971" name="AutoShape 46"/>
            <p:cNvSpPr>
              <a:spLocks noChangeArrowheads="1"/>
            </p:cNvSpPr>
            <p:nvPr/>
          </p:nvSpPr>
          <p:spPr bwMode="auto">
            <a:xfrm>
              <a:off x="2971800" y="3733800"/>
              <a:ext cx="1066800" cy="381000"/>
            </a:xfrm>
            <a:custGeom>
              <a:avLst/>
              <a:gdLst>
                <a:gd name="T0" fmla="*/ 2147483647 w 21600"/>
                <a:gd name="T1" fmla="*/ 0 h 21600"/>
                <a:gd name="T2" fmla="*/ 0 w 21600"/>
                <a:gd name="T3" fmla="*/ 1045462211 h 21600"/>
                <a:gd name="T4" fmla="*/ 2147483647 w 21600"/>
                <a:gd name="T5" fmla="*/ 2090924422 h 21600"/>
                <a:gd name="T6" fmla="*/ 2147483647 w 21600"/>
                <a:gd name="T7" fmla="*/ 1045462211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endParaRPr lang="en-US">
                <a:solidFill>
                  <a:srgbClr val="808080"/>
                </a:solidFill>
              </a:endParaRPr>
            </a:p>
          </p:txBody>
        </p:sp>
        <p:sp>
          <p:nvSpPr>
            <p:cNvPr id="40972" name="AutoShape 47"/>
            <p:cNvSpPr>
              <a:spLocks noChangeArrowheads="1"/>
            </p:cNvSpPr>
            <p:nvPr/>
          </p:nvSpPr>
          <p:spPr bwMode="auto">
            <a:xfrm>
              <a:off x="2971800" y="2895600"/>
              <a:ext cx="1066800" cy="381000"/>
            </a:xfrm>
            <a:custGeom>
              <a:avLst/>
              <a:gdLst>
                <a:gd name="T0" fmla="*/ 2147483647 w 21600"/>
                <a:gd name="T1" fmla="*/ 0 h 21600"/>
                <a:gd name="T2" fmla="*/ 0 w 21600"/>
                <a:gd name="T3" fmla="*/ 1045462211 h 21600"/>
                <a:gd name="T4" fmla="*/ 2147483647 w 21600"/>
                <a:gd name="T5" fmla="*/ 2090924422 h 21600"/>
                <a:gd name="T6" fmla="*/ 2147483647 w 21600"/>
                <a:gd name="T7" fmla="*/ 1045462211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endParaRPr lang="en-US">
                <a:solidFill>
                  <a:srgbClr val="808080"/>
                </a:solidFill>
              </a:endParaRPr>
            </a:p>
          </p:txBody>
        </p:sp>
        <p:sp>
          <p:nvSpPr>
            <p:cNvPr id="40973" name="AutoShape 48"/>
            <p:cNvSpPr>
              <a:spLocks noChangeArrowheads="1"/>
            </p:cNvSpPr>
            <p:nvPr/>
          </p:nvSpPr>
          <p:spPr bwMode="auto">
            <a:xfrm>
              <a:off x="2971800" y="2133600"/>
              <a:ext cx="1066800" cy="381000"/>
            </a:xfrm>
            <a:custGeom>
              <a:avLst/>
              <a:gdLst>
                <a:gd name="T0" fmla="*/ 2147483647 w 21600"/>
                <a:gd name="T1" fmla="*/ 0 h 21600"/>
                <a:gd name="T2" fmla="*/ 0 w 21600"/>
                <a:gd name="T3" fmla="*/ 1045462211 h 21600"/>
                <a:gd name="T4" fmla="*/ 2147483647 w 21600"/>
                <a:gd name="T5" fmla="*/ 2090924422 h 21600"/>
                <a:gd name="T6" fmla="*/ 2147483647 w 21600"/>
                <a:gd name="T7" fmla="*/ 1045462211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endParaRPr lang="en-US">
                <a:solidFill>
                  <a:srgbClr val="808080"/>
                </a:solidFill>
              </a:endParaRPr>
            </a:p>
          </p:txBody>
        </p:sp>
        <p:sp>
          <p:nvSpPr>
            <p:cNvPr id="165938" name="Text Box 50"/>
            <p:cNvSpPr txBox="1">
              <a:spLocks noChangeArrowheads="1"/>
            </p:cNvSpPr>
            <p:nvPr/>
          </p:nvSpPr>
          <p:spPr bwMode="auto">
            <a:xfrm>
              <a:off x="4191000" y="2025650"/>
              <a:ext cx="2632881" cy="641350"/>
            </a:xfrm>
            <a:prstGeom prst="rect">
              <a:avLst/>
            </a:prstGeom>
            <a:solidFill>
              <a:schemeClr val="hlink"/>
            </a:solidFill>
            <a:ln w="9525">
              <a:solidFill>
                <a:schemeClr val="tx1">
                  <a:lumMod val="60000"/>
                  <a:lumOff val="40000"/>
                </a:schemeClr>
              </a:solidFill>
              <a:miter lim="800000"/>
              <a:headEnd/>
              <a:tailEnd/>
            </a:ln>
          </p:spPr>
          <p:txBody>
            <a:bodyPr wrap="square">
              <a:spAutoFit/>
            </a:bodyPr>
            <a:lstStyle/>
            <a:p>
              <a:r>
                <a:rPr lang="en-US" b="1" dirty="0">
                  <a:solidFill>
                    <a:srgbClr val="FFFFFF"/>
                  </a:solidFill>
                </a:rPr>
                <a:t>Education, income, housing, employment</a:t>
              </a:r>
            </a:p>
          </p:txBody>
        </p:sp>
        <p:sp>
          <p:nvSpPr>
            <p:cNvPr id="165939" name="Text Box 51"/>
            <p:cNvSpPr txBox="1">
              <a:spLocks noChangeArrowheads="1"/>
            </p:cNvSpPr>
            <p:nvPr/>
          </p:nvSpPr>
          <p:spPr bwMode="auto">
            <a:xfrm>
              <a:off x="4191000" y="2909888"/>
              <a:ext cx="2632881" cy="366712"/>
            </a:xfrm>
            <a:prstGeom prst="rect">
              <a:avLst/>
            </a:prstGeom>
            <a:solidFill>
              <a:schemeClr val="hlink"/>
            </a:solidFill>
            <a:ln w="9525">
              <a:solidFill>
                <a:schemeClr val="tx1">
                  <a:lumMod val="60000"/>
                  <a:lumOff val="40000"/>
                </a:schemeClr>
              </a:solidFill>
              <a:miter lim="800000"/>
              <a:headEnd/>
              <a:tailEnd/>
            </a:ln>
          </p:spPr>
          <p:txBody>
            <a:bodyPr wrap="square">
              <a:spAutoFit/>
            </a:bodyPr>
            <a:lstStyle/>
            <a:p>
              <a:r>
                <a:rPr lang="en-US" b="1" dirty="0">
                  <a:solidFill>
                    <a:srgbClr val="FFFFFF"/>
                  </a:solidFill>
                </a:rPr>
                <a:t>Familial diseases, </a:t>
              </a:r>
            </a:p>
          </p:txBody>
        </p:sp>
        <p:sp>
          <p:nvSpPr>
            <p:cNvPr id="165940" name="Text Box 52"/>
            <p:cNvSpPr txBox="1">
              <a:spLocks noChangeArrowheads="1"/>
            </p:cNvSpPr>
            <p:nvPr/>
          </p:nvSpPr>
          <p:spPr bwMode="auto">
            <a:xfrm>
              <a:off x="4191000" y="3671888"/>
              <a:ext cx="2632881" cy="366712"/>
            </a:xfrm>
            <a:prstGeom prst="rect">
              <a:avLst/>
            </a:prstGeom>
            <a:solidFill>
              <a:schemeClr val="hlink"/>
            </a:solidFill>
            <a:ln w="9525">
              <a:noFill/>
              <a:miter lim="800000"/>
              <a:headEnd/>
              <a:tailEnd/>
            </a:ln>
          </p:spPr>
          <p:txBody>
            <a:bodyPr wrap="square">
              <a:spAutoFit/>
            </a:bodyPr>
            <a:lstStyle/>
            <a:p>
              <a:r>
                <a:rPr lang="en-US">
                  <a:solidFill>
                    <a:srgbClr val="808080"/>
                  </a:solidFill>
                </a:rPr>
                <a:t>Lifestyle, exercise </a:t>
              </a:r>
            </a:p>
          </p:txBody>
        </p:sp>
        <p:sp>
          <p:nvSpPr>
            <p:cNvPr id="165941" name="Text Box 53"/>
            <p:cNvSpPr txBox="1">
              <a:spLocks noChangeArrowheads="1"/>
            </p:cNvSpPr>
            <p:nvPr/>
          </p:nvSpPr>
          <p:spPr bwMode="auto">
            <a:xfrm>
              <a:off x="4191000" y="4189413"/>
              <a:ext cx="2632881" cy="915987"/>
            </a:xfrm>
            <a:prstGeom prst="rect">
              <a:avLst/>
            </a:prstGeom>
            <a:solidFill>
              <a:schemeClr val="hlink"/>
            </a:solidFill>
            <a:ln w="9525">
              <a:noFill/>
              <a:miter lim="800000"/>
              <a:headEnd/>
              <a:tailEnd/>
            </a:ln>
          </p:spPr>
          <p:txBody>
            <a:bodyPr wrap="square">
              <a:spAutoFit/>
            </a:bodyPr>
            <a:lstStyle/>
            <a:p>
              <a:r>
                <a:rPr lang="en-US" dirty="0">
                  <a:solidFill>
                    <a:srgbClr val="808080"/>
                  </a:solidFill>
                </a:rPr>
                <a:t>Access, insurance, hospitalizations, </a:t>
              </a:r>
            </a:p>
            <a:p>
              <a:r>
                <a:rPr lang="en-US" dirty="0">
                  <a:solidFill>
                    <a:srgbClr val="808080"/>
                  </a:solidFill>
                </a:rPr>
                <a:t>quality of care</a:t>
              </a:r>
            </a:p>
          </p:txBody>
        </p:sp>
        <p:sp>
          <p:nvSpPr>
            <p:cNvPr id="165942" name="Text Box 54"/>
            <p:cNvSpPr txBox="1">
              <a:spLocks noChangeArrowheads="1"/>
            </p:cNvSpPr>
            <p:nvPr/>
          </p:nvSpPr>
          <p:spPr bwMode="auto">
            <a:xfrm>
              <a:off x="4191000" y="5226050"/>
              <a:ext cx="2632881" cy="915988"/>
            </a:xfrm>
            <a:prstGeom prst="rect">
              <a:avLst/>
            </a:prstGeom>
            <a:solidFill>
              <a:schemeClr val="hlink"/>
            </a:solidFill>
            <a:ln w="9525">
              <a:solidFill>
                <a:schemeClr val="tx1">
                  <a:lumMod val="60000"/>
                  <a:lumOff val="40000"/>
                </a:schemeClr>
              </a:solidFill>
              <a:miter lim="800000"/>
              <a:headEnd/>
              <a:tailEnd/>
            </a:ln>
          </p:spPr>
          <p:txBody>
            <a:bodyPr wrap="square">
              <a:spAutoFit/>
            </a:bodyPr>
            <a:lstStyle/>
            <a:p>
              <a:r>
                <a:rPr lang="en-US" b="1" dirty="0">
                  <a:solidFill>
                    <a:srgbClr val="FFFFFF"/>
                  </a:solidFill>
                </a:rPr>
                <a:t>Tobacco smoke, </a:t>
              </a:r>
            </a:p>
            <a:p>
              <a:r>
                <a:rPr lang="en-US" b="1" dirty="0">
                  <a:solidFill>
                    <a:srgbClr val="FFFFFF"/>
                  </a:solidFill>
                </a:rPr>
                <a:t>lead exposure, </a:t>
              </a:r>
            </a:p>
            <a:p>
              <a:r>
                <a:rPr lang="en-US" b="1" dirty="0">
                  <a:solidFill>
                    <a:srgbClr val="FFFFFF"/>
                  </a:solidFill>
                </a:rPr>
                <a:t>Air </a:t>
              </a:r>
              <a:r>
                <a:rPr lang="en-US" b="1" dirty="0" smtClean="0">
                  <a:solidFill>
                    <a:srgbClr val="FFFFFF"/>
                  </a:solidFill>
                </a:rPr>
                <a:t>quality </a:t>
              </a:r>
              <a:endParaRPr lang="en-US" b="1" dirty="0">
                <a:solidFill>
                  <a:srgbClr val="FFFFFF"/>
                </a:solidFill>
              </a:endParaRPr>
            </a:p>
          </p:txBody>
        </p:sp>
        <p:sp>
          <p:nvSpPr>
            <p:cNvPr id="40981" name="AutoShape 64"/>
            <p:cNvSpPr>
              <a:spLocks/>
            </p:cNvSpPr>
            <p:nvPr/>
          </p:nvSpPr>
          <p:spPr bwMode="auto">
            <a:xfrm>
              <a:off x="6925859" y="2400300"/>
              <a:ext cx="381000" cy="3429000"/>
            </a:xfrm>
            <a:prstGeom prst="rightBrace">
              <a:avLst>
                <a:gd name="adj1" fmla="val 75000"/>
                <a:gd name="adj2" fmla="val 50000"/>
              </a:avLst>
            </a:prstGeom>
            <a:noFill/>
            <a:ln w="9525">
              <a:solidFill>
                <a:srgbClr val="FF9900"/>
              </a:solidFill>
              <a:round/>
              <a:headEnd/>
              <a:tailEnd/>
            </a:ln>
          </p:spPr>
          <p:txBody>
            <a:bodyPr wrap="none" anchor="ctr"/>
            <a:lstStyle/>
            <a:p>
              <a:endParaRPr lang="en-US">
                <a:solidFill>
                  <a:srgbClr val="808080"/>
                </a:solidFill>
              </a:endParaRPr>
            </a:p>
          </p:txBody>
        </p:sp>
        <p:sp>
          <p:nvSpPr>
            <p:cNvPr id="40982" name="Text Box 65"/>
            <p:cNvSpPr txBox="1">
              <a:spLocks noChangeArrowheads="1"/>
            </p:cNvSpPr>
            <p:nvPr/>
          </p:nvSpPr>
          <p:spPr bwMode="auto">
            <a:xfrm>
              <a:off x="7289800" y="3706948"/>
              <a:ext cx="1376529" cy="646331"/>
            </a:xfrm>
            <a:prstGeom prst="rect">
              <a:avLst/>
            </a:prstGeom>
            <a:noFill/>
            <a:ln w="9525">
              <a:noFill/>
              <a:miter lim="800000"/>
              <a:headEnd/>
              <a:tailEnd/>
            </a:ln>
          </p:spPr>
          <p:txBody>
            <a:bodyPr wrap="square">
              <a:spAutoFit/>
            </a:bodyPr>
            <a:lstStyle/>
            <a:p>
              <a:pPr algn="ctr"/>
              <a:r>
                <a:rPr lang="en-US" b="1" dirty="0">
                  <a:solidFill>
                    <a:srgbClr val="808080">
                      <a:lumMod val="50000"/>
                    </a:srgbClr>
                  </a:solidFill>
                </a:rPr>
                <a:t>Health Indicators</a:t>
              </a:r>
            </a:p>
          </p:txBody>
        </p:sp>
        <p:sp>
          <p:nvSpPr>
            <p:cNvPr id="41" name="Text Box 52"/>
            <p:cNvSpPr txBox="1">
              <a:spLocks noChangeArrowheads="1"/>
            </p:cNvSpPr>
            <p:nvPr/>
          </p:nvSpPr>
          <p:spPr bwMode="auto">
            <a:xfrm>
              <a:off x="4184803" y="3649225"/>
              <a:ext cx="2632881" cy="366712"/>
            </a:xfrm>
            <a:prstGeom prst="rect">
              <a:avLst/>
            </a:prstGeom>
            <a:solidFill>
              <a:schemeClr val="hlink"/>
            </a:solidFill>
            <a:ln w="9525">
              <a:solidFill>
                <a:schemeClr val="tx1">
                  <a:lumMod val="60000"/>
                  <a:lumOff val="40000"/>
                </a:schemeClr>
              </a:solidFill>
              <a:miter lim="800000"/>
              <a:headEnd/>
              <a:tailEnd/>
            </a:ln>
          </p:spPr>
          <p:txBody>
            <a:bodyPr wrap="square">
              <a:spAutoFit/>
            </a:bodyPr>
            <a:lstStyle/>
            <a:p>
              <a:r>
                <a:rPr lang="en-US" b="1" dirty="0">
                  <a:solidFill>
                    <a:srgbClr val="FFFFFF"/>
                  </a:solidFill>
                </a:rPr>
                <a:t>Lifestyle, exercise </a:t>
              </a:r>
            </a:p>
          </p:txBody>
        </p:sp>
        <p:sp>
          <p:nvSpPr>
            <p:cNvPr id="42" name="Text Box 53"/>
            <p:cNvSpPr txBox="1">
              <a:spLocks noChangeArrowheads="1"/>
            </p:cNvSpPr>
            <p:nvPr/>
          </p:nvSpPr>
          <p:spPr bwMode="auto">
            <a:xfrm>
              <a:off x="4184803" y="4166750"/>
              <a:ext cx="2632881" cy="915987"/>
            </a:xfrm>
            <a:prstGeom prst="rect">
              <a:avLst/>
            </a:prstGeom>
            <a:solidFill>
              <a:schemeClr val="hlink"/>
            </a:solidFill>
            <a:ln w="9525">
              <a:solidFill>
                <a:schemeClr val="tx1">
                  <a:lumMod val="60000"/>
                  <a:lumOff val="40000"/>
                </a:schemeClr>
              </a:solidFill>
              <a:miter lim="800000"/>
              <a:headEnd/>
              <a:tailEnd/>
            </a:ln>
          </p:spPr>
          <p:txBody>
            <a:bodyPr wrap="square">
              <a:spAutoFit/>
            </a:bodyPr>
            <a:lstStyle/>
            <a:p>
              <a:r>
                <a:rPr lang="en-US" b="1" dirty="0">
                  <a:solidFill>
                    <a:srgbClr val="FFFFFF"/>
                  </a:solidFill>
                </a:rPr>
                <a:t>Access, insurance, hospitalizations, </a:t>
              </a:r>
            </a:p>
            <a:p>
              <a:r>
                <a:rPr lang="en-US" b="1" dirty="0">
                  <a:solidFill>
                    <a:srgbClr val="FFFFFF"/>
                  </a:solidFill>
                </a:rPr>
                <a:t>quality of care</a:t>
              </a:r>
            </a:p>
          </p:txBody>
        </p:sp>
      </p:grpSp>
      <p:sp>
        <p:nvSpPr>
          <p:cNvPr id="26" name="Text Box 21"/>
          <p:cNvSpPr txBox="1">
            <a:spLocks noChangeArrowheads="1"/>
          </p:cNvSpPr>
          <p:nvPr/>
        </p:nvSpPr>
        <p:spPr bwMode="auto">
          <a:xfrm>
            <a:off x="192504" y="119966"/>
            <a:ext cx="8966579" cy="954107"/>
          </a:xfrm>
          <a:prstGeom prst="rect">
            <a:avLst/>
          </a:prstGeom>
          <a:noFill/>
          <a:ln w="9525">
            <a:noFill/>
            <a:miter lim="800000"/>
            <a:headEnd/>
            <a:tailEnd/>
          </a:ln>
        </p:spPr>
        <p:txBody>
          <a:bodyPr wrap="square">
            <a:spAutoFit/>
          </a:bodyPr>
          <a:lstStyle/>
          <a:p>
            <a:r>
              <a:rPr lang="en-US" sz="2800" b="1" dirty="0" smtClean="0">
                <a:solidFill>
                  <a:prstClr val="white"/>
                </a:solidFill>
              </a:rPr>
              <a:t>QUALITY OF HEALTH, </a:t>
            </a:r>
          </a:p>
          <a:p>
            <a:r>
              <a:rPr lang="en-US" sz="2800" b="1" dirty="0" smtClean="0">
                <a:solidFill>
                  <a:prstClr val="white"/>
                </a:solidFill>
              </a:rPr>
              <a:t>DIFFERENCES</a:t>
            </a:r>
            <a:r>
              <a:rPr lang="en-US" sz="2800" b="1" dirty="0">
                <a:solidFill>
                  <a:prstClr val="white"/>
                </a:solidFill>
              </a:rPr>
              <a:t> </a:t>
            </a:r>
            <a:r>
              <a:rPr lang="en-US" sz="2800" b="1" dirty="0" smtClean="0">
                <a:solidFill>
                  <a:prstClr val="white"/>
                </a:solidFill>
              </a:rPr>
              <a:t>AND DISPARITIES</a:t>
            </a:r>
            <a:endParaRPr lang="en-US" sz="2800" b="1" dirty="0">
              <a:solidFill>
                <a:prstClr val="white"/>
              </a:solidFill>
            </a:endParaRPr>
          </a:p>
        </p:txBody>
      </p:sp>
    </p:spTree>
    <p:extLst>
      <p:ext uri="{BB962C8B-B14F-4D97-AF65-F5344CB8AC3E}">
        <p14:creationId xmlns:p14="http://schemas.microsoft.com/office/powerpoint/2010/main" val="22820814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591" y="1468211"/>
            <a:ext cx="8111988" cy="498447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cap="flat">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accent1"/>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3226" y="5923927"/>
            <a:ext cx="589915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4" name="Text Box 21"/>
          <p:cNvSpPr txBox="1">
            <a:spLocks noChangeArrowheads="1"/>
          </p:cNvSpPr>
          <p:nvPr/>
        </p:nvSpPr>
        <p:spPr bwMode="auto">
          <a:xfrm>
            <a:off x="320842" y="389856"/>
            <a:ext cx="8725249" cy="461665"/>
          </a:xfrm>
          <a:prstGeom prst="rect">
            <a:avLst/>
          </a:prstGeom>
          <a:noFill/>
          <a:ln w="9525">
            <a:noFill/>
            <a:miter lim="800000"/>
            <a:headEnd/>
            <a:tailEnd/>
          </a:ln>
        </p:spPr>
        <p:txBody>
          <a:bodyPr wrap="square">
            <a:spAutoFit/>
          </a:bodyPr>
          <a:lstStyle/>
          <a:p>
            <a:r>
              <a:rPr lang="en-US" sz="2400" b="1" cap="all" dirty="0" smtClean="0">
                <a:solidFill>
                  <a:prstClr val="white"/>
                </a:solidFill>
              </a:rPr>
              <a:t>Health Equity by Age</a:t>
            </a:r>
            <a:endParaRPr lang="en-US" sz="2400" b="1" cap="all" dirty="0">
              <a:solidFill>
                <a:prstClr val="white"/>
              </a:solidFill>
            </a:endParaRPr>
          </a:p>
        </p:txBody>
      </p:sp>
      <p:sp>
        <p:nvSpPr>
          <p:cNvPr id="2" name="Rectangle 1"/>
          <p:cNvSpPr/>
          <p:nvPr/>
        </p:nvSpPr>
        <p:spPr>
          <a:xfrm>
            <a:off x="7553739" y="3776870"/>
            <a:ext cx="79513" cy="8945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03889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914400" y="3601269"/>
            <a:ext cx="2438400" cy="2667000"/>
          </a:xfrm>
          <a:prstGeom prst="roundRec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p:cNvSpPr/>
          <p:nvPr/>
        </p:nvSpPr>
        <p:spPr>
          <a:xfrm>
            <a:off x="5791200" y="3601269"/>
            <a:ext cx="2438400" cy="2667000"/>
          </a:xfrm>
          <a:prstGeom prst="roundRect">
            <a:avLst/>
          </a:prstGeom>
          <a:solidFill>
            <a:schemeClr val="accent5"/>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352800" y="3601269"/>
            <a:ext cx="2438400" cy="2667000"/>
          </a:xfrm>
          <a:prstGeom prst="roundRect">
            <a:avLst/>
          </a:prstGeom>
          <a:solidFill>
            <a:schemeClr val="accent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990600" y="3601269"/>
            <a:ext cx="2209800" cy="2667000"/>
          </a:xfrm>
          <a:prstGeom prst="rect">
            <a:avLst/>
          </a:prstGeom>
        </p:spPr>
        <p:txBody>
          <a:bodyPr vert="horz" wrap="squar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kumimoji="0" lang="en-US" sz="4400" b="0" i="0" u="none" strike="noStrike" kern="1200" cap="none" spc="0" normalizeH="0" baseline="0" noProof="0" dirty="0" smtClean="0">
                <a:ln>
                  <a:noFill/>
                </a:ln>
                <a:solidFill>
                  <a:schemeClr val="bg1"/>
                </a:solidFill>
                <a:effectLst/>
                <a:uLnTx/>
                <a:uFillTx/>
                <a:latin typeface="Helvetica" pitchFamily="34" charset="0"/>
                <a:ea typeface="+mj-ea"/>
                <a:cs typeface="+mj-cs"/>
              </a:rPr>
              <a:t>Building Better Health</a:t>
            </a:r>
          </a:p>
        </p:txBody>
      </p:sp>
      <p:sp>
        <p:nvSpPr>
          <p:cNvPr id="12" name="TextBox 11"/>
          <p:cNvSpPr txBox="1"/>
          <p:nvPr/>
        </p:nvSpPr>
        <p:spPr>
          <a:xfrm>
            <a:off x="3581400" y="3601269"/>
            <a:ext cx="1981200" cy="2667000"/>
          </a:xfrm>
          <a:prstGeom prst="rect">
            <a:avLst/>
          </a:prstGeom>
        </p:spPr>
        <p:txBody>
          <a:bodyPr vert="horz" wrap="squar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kumimoji="0" lang="en-US" sz="4400" b="0" i="0" u="none" strike="noStrike" kern="1200" cap="none" spc="0" normalizeH="0" baseline="0" noProof="0" dirty="0" smtClean="0">
                <a:ln>
                  <a:noFill/>
                </a:ln>
                <a:solidFill>
                  <a:schemeClr val="bg1"/>
                </a:solidFill>
                <a:effectLst/>
                <a:uLnTx/>
                <a:uFillTx/>
                <a:latin typeface="Helvetica" pitchFamily="34" charset="0"/>
                <a:ea typeface="+mj-ea"/>
                <a:cs typeface="+mj-cs"/>
              </a:rPr>
              <a:t>Living Safely</a:t>
            </a:r>
          </a:p>
        </p:txBody>
      </p:sp>
      <p:sp>
        <p:nvSpPr>
          <p:cNvPr id="13" name="TextBox 12"/>
          <p:cNvSpPr txBox="1"/>
          <p:nvPr/>
        </p:nvSpPr>
        <p:spPr>
          <a:xfrm>
            <a:off x="5867400" y="3601269"/>
            <a:ext cx="2286000" cy="2667000"/>
          </a:xfrm>
          <a:prstGeom prst="rect">
            <a:avLst/>
          </a:prstGeom>
        </p:spPr>
        <p:txBody>
          <a:bodyPr vert="horz" wrap="squar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kumimoji="0" lang="en-US" sz="4400" b="0" i="0" u="none" strike="noStrike" kern="1200" cap="none" spc="0" normalizeH="0" baseline="0" noProof="0" dirty="0" smtClean="0">
                <a:ln>
                  <a:noFill/>
                </a:ln>
                <a:solidFill>
                  <a:schemeClr val="bg1"/>
                </a:solidFill>
                <a:effectLst/>
                <a:uLnTx/>
                <a:uFillTx/>
                <a:latin typeface="Helvetica" pitchFamily="34" charset="0"/>
                <a:ea typeface="+mj-ea"/>
                <a:cs typeface="+mj-cs"/>
              </a:rPr>
              <a:t>Thriving</a:t>
            </a:r>
          </a:p>
        </p:txBody>
      </p:sp>
      <p:pic>
        <p:nvPicPr>
          <p:cNvPr id="14" name="Picture 13" descr="Live_Well_Logo_RGB_Horizontal_BlkText.png"/>
          <p:cNvPicPr>
            <a:picLocks noChangeAspect="1"/>
          </p:cNvPicPr>
          <p:nvPr/>
        </p:nvPicPr>
        <p:blipFill>
          <a:blip r:embed="rId3" cstate="print"/>
          <a:stretch>
            <a:fillRect/>
          </a:stretch>
        </p:blipFill>
        <p:spPr>
          <a:xfrm>
            <a:off x="685800" y="1285449"/>
            <a:ext cx="7796800" cy="2100076"/>
          </a:xfrm>
          <a:prstGeom prst="rect">
            <a:avLst/>
          </a:prstGeom>
        </p:spPr>
      </p:pic>
      <p:sp>
        <p:nvSpPr>
          <p:cNvPr id="2" name="Slide Number Placeholder 1"/>
          <p:cNvSpPr>
            <a:spLocks noGrp="1"/>
          </p:cNvSpPr>
          <p:nvPr>
            <p:ph type="sldNum" sz="quarter" idx="12"/>
          </p:nvPr>
        </p:nvSpPr>
        <p:spPr/>
        <p:txBody>
          <a:bodyPr/>
          <a:lstStyle/>
          <a:p>
            <a:fld id="{CFBA6597-D7DA-DC49-90B6-6291F05CD5D3}" type="slidenum">
              <a:rPr lang="en-US" smtClean="0"/>
              <a:t>2</a:t>
            </a:fld>
            <a:endParaRPr lang="en-US" dirty="0"/>
          </a:p>
        </p:txBody>
      </p:sp>
      <p:sp>
        <p:nvSpPr>
          <p:cNvPr id="15" name="Title 28"/>
          <p:cNvSpPr txBox="1">
            <a:spLocks/>
          </p:cNvSpPr>
          <p:nvPr/>
        </p:nvSpPr>
        <p:spPr>
          <a:xfrm>
            <a:off x="510644" y="257626"/>
            <a:ext cx="5216602" cy="741362"/>
          </a:xfrm>
          <a:prstGeom prst="rect">
            <a:avLst/>
          </a:prstGeom>
        </p:spPr>
        <p:txBody>
          <a:bodyPr vert="horz" lIns="0" tIns="0" rIns="0" bIns="0" rtlCol="0" anchor="ctr">
            <a:noAutofit/>
          </a:bodyPr>
          <a:lstStyle>
            <a:lvl1pPr algn="l" defTabSz="457200" rtl="0" eaLnBrk="1" latinLnBrk="0" hangingPunct="1">
              <a:lnSpc>
                <a:spcPct val="90000"/>
              </a:lnSpc>
              <a:spcBef>
                <a:spcPct val="0"/>
              </a:spcBef>
              <a:buNone/>
              <a:defRPr sz="2800" b="1" i="0" kern="1200" cap="all" baseline="0">
                <a:solidFill>
                  <a:schemeClr val="bg1"/>
                </a:solidFill>
                <a:latin typeface="+mj-lt"/>
                <a:ea typeface="+mj-ea"/>
                <a:cs typeface="Avenir Medium"/>
              </a:defRPr>
            </a:lvl1pPr>
          </a:lstStyle>
          <a:p>
            <a:r>
              <a:rPr lang="en-US" dirty="0" smtClean="0">
                <a:solidFill>
                  <a:prstClr val="white"/>
                </a:solidFill>
              </a:rPr>
              <a:t>ONE VISION</a:t>
            </a:r>
            <a:endParaRPr lang="en-US" dirty="0">
              <a:solidFill>
                <a:prstClr val="white"/>
              </a:solidFill>
            </a:endParaRPr>
          </a:p>
        </p:txBody>
      </p:sp>
    </p:spTree>
    <p:extLst>
      <p:ext uri="{BB962C8B-B14F-4D97-AF65-F5344CB8AC3E}">
        <p14:creationId xmlns:p14="http://schemas.microsoft.com/office/powerpoint/2010/main" val="20260109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18" y="1309425"/>
            <a:ext cx="8150086" cy="528770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cap="flat">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accent1"/>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4953" y="5847005"/>
            <a:ext cx="6048237"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4" name="Text Box 21"/>
          <p:cNvSpPr txBox="1">
            <a:spLocks noChangeArrowheads="1"/>
          </p:cNvSpPr>
          <p:nvPr/>
        </p:nvSpPr>
        <p:spPr bwMode="auto">
          <a:xfrm>
            <a:off x="336884" y="389856"/>
            <a:ext cx="8709207" cy="461665"/>
          </a:xfrm>
          <a:prstGeom prst="rect">
            <a:avLst/>
          </a:prstGeom>
          <a:noFill/>
          <a:ln w="9525">
            <a:noFill/>
            <a:miter lim="800000"/>
            <a:headEnd/>
            <a:tailEnd/>
          </a:ln>
        </p:spPr>
        <p:txBody>
          <a:bodyPr wrap="square">
            <a:spAutoFit/>
          </a:bodyPr>
          <a:lstStyle/>
          <a:p>
            <a:r>
              <a:rPr lang="en-US" sz="2400" b="1" cap="all" dirty="0" smtClean="0">
                <a:solidFill>
                  <a:prstClr val="white"/>
                </a:solidFill>
              </a:rPr>
              <a:t>Health Equity by Gender</a:t>
            </a:r>
            <a:endParaRPr lang="en-US" sz="2400" b="1" cap="all" dirty="0">
              <a:solidFill>
                <a:prstClr val="white"/>
              </a:solidFill>
            </a:endParaRPr>
          </a:p>
        </p:txBody>
      </p:sp>
    </p:spTree>
    <p:extLst>
      <p:ext uri="{BB962C8B-B14F-4D97-AF65-F5344CB8AC3E}">
        <p14:creationId xmlns:p14="http://schemas.microsoft.com/office/powerpoint/2010/main" val="36827497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471" y="1371838"/>
            <a:ext cx="7971182" cy="525611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cap="flat">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accent1"/>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3226" y="5866499"/>
            <a:ext cx="589915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4" name="Text Box 21"/>
          <p:cNvSpPr txBox="1">
            <a:spLocks noChangeArrowheads="1"/>
          </p:cNvSpPr>
          <p:nvPr/>
        </p:nvSpPr>
        <p:spPr bwMode="auto">
          <a:xfrm>
            <a:off x="288758" y="389856"/>
            <a:ext cx="8757333" cy="461665"/>
          </a:xfrm>
          <a:prstGeom prst="rect">
            <a:avLst/>
          </a:prstGeom>
          <a:noFill/>
          <a:ln w="9525">
            <a:noFill/>
            <a:miter lim="800000"/>
            <a:headEnd/>
            <a:tailEnd/>
          </a:ln>
        </p:spPr>
        <p:txBody>
          <a:bodyPr wrap="square">
            <a:spAutoFit/>
          </a:bodyPr>
          <a:lstStyle/>
          <a:p>
            <a:r>
              <a:rPr lang="en-US" sz="2400" b="1" cap="all" dirty="0" smtClean="0">
                <a:solidFill>
                  <a:prstClr val="white"/>
                </a:solidFill>
              </a:rPr>
              <a:t>Health Equity by Geography</a:t>
            </a:r>
            <a:endParaRPr lang="en-US" sz="2400" b="1" cap="all" dirty="0">
              <a:solidFill>
                <a:prstClr val="white"/>
              </a:solidFill>
            </a:endParaRPr>
          </a:p>
        </p:txBody>
      </p:sp>
    </p:spTree>
    <p:extLst>
      <p:ext uri="{BB962C8B-B14F-4D97-AF65-F5344CB8AC3E}">
        <p14:creationId xmlns:p14="http://schemas.microsoft.com/office/powerpoint/2010/main" val="38278845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322" y="1258401"/>
            <a:ext cx="8338930" cy="5316318"/>
          </a:xfrm>
          <a:prstGeom prst="rect">
            <a:avLst/>
          </a:prstGeom>
          <a:noFill/>
          <a:ln w="9525" cap="flat">
            <a:no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accent1"/>
                  </a:outerShdw>
                </a:effectLst>
              </a14:hiddenEffects>
            </a:ext>
          </a:extLst>
        </p:spPr>
      </p:pic>
      <p:sp>
        <p:nvSpPr>
          <p:cNvPr id="3" name="Text Box 4"/>
          <p:cNvSpPr txBox="1">
            <a:spLocks noChangeArrowheads="1"/>
          </p:cNvSpPr>
          <p:nvPr/>
        </p:nvSpPr>
        <p:spPr bwMode="auto">
          <a:xfrm>
            <a:off x="1534975" y="5790303"/>
            <a:ext cx="6853651" cy="550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defTabSz="914400" fontAlgn="base">
              <a:spcBef>
                <a:spcPct val="0"/>
              </a:spcBef>
              <a:spcAft>
                <a:spcPct val="0"/>
              </a:spcAft>
            </a:pPr>
            <a:r>
              <a:rPr lang="en-US" altLang="en-US" sz="700" dirty="0" smtClean="0">
                <a:solidFill>
                  <a:srgbClr val="000000"/>
                </a:solidFill>
                <a:latin typeface="Calibri" pitchFamily="34" charset="0"/>
                <a:cs typeface="Arial" pitchFamily="34" charset="0"/>
              </a:rPr>
              <a:t>Source: Death Statistical Master Files (CDPH), Patient Discharge Data (CA OSHPD), Emergency Department Data (CA OSHPD); HIV/AIDS Reporting System and STD Morbidity Database (</a:t>
            </a:r>
            <a:r>
              <a:rPr lang="en-US" altLang="en-US" sz="700" dirty="0" err="1" smtClean="0">
                <a:solidFill>
                  <a:srgbClr val="000000"/>
                </a:solidFill>
                <a:latin typeface="Calibri" pitchFamily="34" charset="0"/>
                <a:cs typeface="Arial" pitchFamily="34" charset="0"/>
              </a:rPr>
              <a:t>CoSD</a:t>
            </a:r>
            <a:r>
              <a:rPr lang="en-US" altLang="en-US" sz="700" dirty="0" smtClean="0">
                <a:solidFill>
                  <a:srgbClr val="000000"/>
                </a:solidFill>
                <a:latin typeface="Calibri" pitchFamily="34" charset="0"/>
                <a:cs typeface="Arial" pitchFamily="34" charset="0"/>
              </a:rPr>
              <a:t> HIV, STD and Hepatitis Branch), County of San Diego, Health &amp; Human Services  Agency, Epidemiology &amp; Immunization Services Branch, Emergency Medical Services  Branch, HIV, STD, and Hepatitis Branch; SANDAG, Current Population Estimates, 10/2012. </a:t>
            </a:r>
          </a:p>
          <a:p>
            <a:pPr defTabSz="914400" fontAlgn="base">
              <a:spcBef>
                <a:spcPct val="0"/>
              </a:spcBef>
              <a:spcAft>
                <a:spcPct val="0"/>
              </a:spcAft>
            </a:pPr>
            <a:r>
              <a:rPr lang="en-US" altLang="en-US" sz="700" dirty="0" smtClean="0">
                <a:solidFill>
                  <a:srgbClr val="000000"/>
                </a:solidFill>
                <a:latin typeface="Calibri" pitchFamily="34" charset="0"/>
                <a:cs typeface="Arial" pitchFamily="34" charset="0"/>
              </a:rPr>
              <a:t>Prepared by County of San Diego (</a:t>
            </a:r>
            <a:r>
              <a:rPr lang="en-US" altLang="en-US" sz="700" dirty="0" err="1" smtClean="0">
                <a:solidFill>
                  <a:srgbClr val="000000"/>
                </a:solidFill>
                <a:latin typeface="Calibri" pitchFamily="34" charset="0"/>
                <a:cs typeface="Arial" pitchFamily="34" charset="0"/>
              </a:rPr>
              <a:t>CoSD</a:t>
            </a:r>
            <a:r>
              <a:rPr lang="en-US" altLang="en-US" sz="700" dirty="0" smtClean="0">
                <a:solidFill>
                  <a:srgbClr val="000000"/>
                </a:solidFill>
                <a:latin typeface="Calibri" pitchFamily="34" charset="0"/>
                <a:cs typeface="Arial" pitchFamily="34" charset="0"/>
              </a:rPr>
              <a:t>), Health &amp; Human Services Agency (HHSA), Community Health Statistics Unit, 2013.</a:t>
            </a:r>
            <a:endParaRPr lang="en-US" altLang="en-US" sz="1600" dirty="0" smtClean="0">
              <a:solidFill>
                <a:srgbClr val="808080"/>
              </a:solidFill>
              <a:cs typeface="Arial" pitchFamily="34" charset="0"/>
            </a:endParaRPr>
          </a:p>
        </p:txBody>
      </p:sp>
      <p:sp>
        <p:nvSpPr>
          <p:cNvPr id="4" name="Text Box 21"/>
          <p:cNvSpPr txBox="1">
            <a:spLocks noChangeArrowheads="1"/>
          </p:cNvSpPr>
          <p:nvPr/>
        </p:nvSpPr>
        <p:spPr bwMode="auto">
          <a:xfrm>
            <a:off x="320842" y="389856"/>
            <a:ext cx="8556286" cy="461665"/>
          </a:xfrm>
          <a:prstGeom prst="rect">
            <a:avLst/>
          </a:prstGeom>
          <a:noFill/>
          <a:ln w="9525">
            <a:noFill/>
            <a:miter lim="800000"/>
            <a:headEnd/>
            <a:tailEnd/>
          </a:ln>
        </p:spPr>
        <p:txBody>
          <a:bodyPr wrap="square">
            <a:spAutoFit/>
          </a:bodyPr>
          <a:lstStyle/>
          <a:p>
            <a:r>
              <a:rPr lang="en-US" sz="2400" b="1" cap="all" dirty="0" smtClean="0">
                <a:solidFill>
                  <a:prstClr val="white"/>
                </a:solidFill>
              </a:rPr>
              <a:t>Health Equity by Race/Ethnicity</a:t>
            </a:r>
            <a:endParaRPr lang="en-US" sz="2400" b="1" cap="all" dirty="0">
              <a:solidFill>
                <a:prstClr val="white"/>
              </a:solidFill>
            </a:endParaRPr>
          </a:p>
        </p:txBody>
      </p:sp>
    </p:spTree>
    <p:extLst>
      <p:ext uri="{BB962C8B-B14F-4D97-AF65-F5344CB8AC3E}">
        <p14:creationId xmlns:p14="http://schemas.microsoft.com/office/powerpoint/2010/main" val="41948557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tur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348" y="1349791"/>
            <a:ext cx="8020879" cy="5124865"/>
          </a:xfrm>
          <a:prstGeom prst="rect">
            <a:avLst/>
          </a:prstGeom>
          <a:noFill/>
          <a:ln w="19050" algn="ctr">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 name="Text Box 3"/>
          <p:cNvSpPr txBox="1">
            <a:spLocks noChangeArrowheads="1"/>
          </p:cNvSpPr>
          <p:nvPr/>
        </p:nvSpPr>
        <p:spPr bwMode="auto">
          <a:xfrm>
            <a:off x="1107524" y="3735995"/>
            <a:ext cx="522840" cy="364873"/>
          </a:xfrm>
          <a:prstGeom prst="rect">
            <a:avLst/>
          </a:prstGeom>
          <a:solidFill>
            <a:srgbClr val="FFFFFF"/>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defTabSz="914400" fontAlgn="base">
              <a:spcBef>
                <a:spcPct val="0"/>
              </a:spcBef>
              <a:spcAft>
                <a:spcPct val="0"/>
              </a:spcAft>
            </a:pPr>
            <a:r>
              <a:rPr lang="en-US" altLang="en-US" sz="1200" dirty="0" smtClean="0">
                <a:solidFill>
                  <a:srgbClr val="000000"/>
                </a:solidFill>
                <a:latin typeface="Calibri" pitchFamily="34" charset="0"/>
                <a:cs typeface="Arial" pitchFamily="34" charset="0"/>
              </a:rPr>
              <a:t>Equal</a:t>
            </a:r>
          </a:p>
          <a:p>
            <a:pPr defTabSz="914400" fontAlgn="base">
              <a:spcBef>
                <a:spcPct val="0"/>
              </a:spcBef>
              <a:spcAft>
                <a:spcPct val="0"/>
              </a:spcAft>
            </a:pPr>
            <a:endParaRPr lang="en-US" altLang="en-US" dirty="0" smtClean="0">
              <a:solidFill>
                <a:srgbClr val="808080"/>
              </a:solidFill>
              <a:cs typeface="Arial" pitchFamily="34" charset="0"/>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0364" y="6088204"/>
            <a:ext cx="5599112"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5" name="Text Box 21"/>
          <p:cNvSpPr txBox="1">
            <a:spLocks noChangeArrowheads="1"/>
          </p:cNvSpPr>
          <p:nvPr/>
        </p:nvSpPr>
        <p:spPr bwMode="auto">
          <a:xfrm>
            <a:off x="385011" y="389856"/>
            <a:ext cx="8661080" cy="461665"/>
          </a:xfrm>
          <a:prstGeom prst="rect">
            <a:avLst/>
          </a:prstGeom>
          <a:noFill/>
          <a:ln w="9525">
            <a:noFill/>
            <a:miter lim="800000"/>
            <a:headEnd/>
            <a:tailEnd/>
          </a:ln>
        </p:spPr>
        <p:txBody>
          <a:bodyPr wrap="square">
            <a:spAutoFit/>
          </a:bodyPr>
          <a:lstStyle/>
          <a:p>
            <a:r>
              <a:rPr lang="en-US" sz="2400" b="1" cap="all" dirty="0" smtClean="0">
                <a:solidFill>
                  <a:prstClr val="white"/>
                </a:solidFill>
              </a:rPr>
              <a:t>Health Equity by SES (Income)</a:t>
            </a:r>
            <a:endParaRPr lang="en-US" sz="2400" b="1" cap="all" dirty="0">
              <a:solidFill>
                <a:prstClr val="white"/>
              </a:solidFill>
            </a:endParaRPr>
          </a:p>
        </p:txBody>
      </p:sp>
      <p:sp>
        <p:nvSpPr>
          <p:cNvPr id="3" name="Rectangle 2"/>
          <p:cNvSpPr/>
          <p:nvPr/>
        </p:nvSpPr>
        <p:spPr>
          <a:xfrm>
            <a:off x="596348" y="1349791"/>
            <a:ext cx="8178684" cy="5275598"/>
          </a:xfrm>
          <a:prstGeom prst="rect">
            <a:avLst/>
          </a:prstGeom>
          <a:noFill/>
          <a:ln w="28575">
            <a:solidFill>
              <a:srgbClr val="36C0C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81124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390" y="250340"/>
            <a:ext cx="6111550" cy="741362"/>
          </a:xfrm>
        </p:spPr>
        <p:txBody>
          <a:bodyPr/>
          <a:lstStyle/>
          <a:p>
            <a:r>
              <a:rPr lang="en-US" dirty="0" smtClean="0">
                <a:solidFill>
                  <a:schemeClr val="bg1"/>
                </a:solidFill>
              </a:rPr>
              <a:t>Your Mission, Should you choose to accept it…</a:t>
            </a:r>
            <a:endParaRPr lang="en-US" dirty="0">
              <a:solidFill>
                <a:schemeClr val="bg1"/>
              </a:solidFill>
            </a:endParaRPr>
          </a:p>
        </p:txBody>
      </p:sp>
      <p:pic>
        <p:nvPicPr>
          <p:cNvPr id="2052" name="Picture 4" descr="https://c1.staticflickr.com/3/2300/4513401859_fef233dc29_b.jpg"/>
          <p:cNvPicPr>
            <a:picLocks noChangeAspect="1" noChangeArrowheads="1"/>
          </p:cNvPicPr>
          <p:nvPr/>
        </p:nvPicPr>
        <p:blipFill rotWithShape="1">
          <a:blip r:embed="rId3">
            <a:extLst>
              <a:ext uri="{28A0092B-C50C-407E-A947-70E740481C1C}">
                <a14:useLocalDpi xmlns:a14="http://schemas.microsoft.com/office/drawing/2010/main" val="0"/>
              </a:ext>
            </a:extLst>
          </a:blip>
          <a:srcRect b="2462"/>
          <a:stretch/>
        </p:blipFill>
        <p:spPr bwMode="auto">
          <a:xfrm>
            <a:off x="118964" y="1174034"/>
            <a:ext cx="9025035" cy="568396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095" y="1445345"/>
            <a:ext cx="2366171" cy="784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Placeholder 2"/>
          <p:cNvSpPr>
            <a:spLocks noGrp="1"/>
          </p:cNvSpPr>
          <p:nvPr>
            <p:ph type="body" sz="quarter" idx="13"/>
          </p:nvPr>
        </p:nvSpPr>
        <p:spPr>
          <a:xfrm>
            <a:off x="570525" y="1335268"/>
            <a:ext cx="7993741" cy="522513"/>
          </a:xfrm>
        </p:spPr>
        <p:txBody>
          <a:bodyPr/>
          <a:lstStyle/>
          <a:p>
            <a:r>
              <a:rPr lang="en-US" sz="2200" b="1" dirty="0" smtClean="0">
                <a:solidFill>
                  <a:schemeClr val="accent6"/>
                </a:solidFill>
              </a:rPr>
              <a:t>Operation 3-4-50</a:t>
            </a:r>
            <a:endParaRPr lang="en-US" sz="2200" b="1" dirty="0">
              <a:solidFill>
                <a:schemeClr val="accent6"/>
              </a:solidFill>
            </a:endParaRPr>
          </a:p>
        </p:txBody>
      </p:sp>
      <p:sp>
        <p:nvSpPr>
          <p:cNvPr id="4" name="Content Placeholder 3"/>
          <p:cNvSpPr>
            <a:spLocks noGrp="1"/>
          </p:cNvSpPr>
          <p:nvPr>
            <p:ph idx="1"/>
          </p:nvPr>
        </p:nvSpPr>
        <p:spPr>
          <a:xfrm>
            <a:off x="499646" y="2030819"/>
            <a:ext cx="8096383" cy="4720855"/>
          </a:xfrm>
        </p:spPr>
        <p:txBody>
          <a:bodyPr>
            <a:normAutofit/>
          </a:bodyPr>
          <a:lstStyle/>
          <a:p>
            <a:pPr marL="0" indent="0">
              <a:spcAft>
                <a:spcPts val="1200"/>
              </a:spcAft>
              <a:buNone/>
            </a:pPr>
            <a:r>
              <a:rPr lang="en-US" sz="2000" b="1" dirty="0">
                <a:solidFill>
                  <a:schemeClr val="tx1">
                    <a:lumMod val="50000"/>
                  </a:schemeClr>
                </a:solidFill>
                <a:ea typeface="Calibri"/>
              </a:rPr>
              <a:t>Question 1: </a:t>
            </a:r>
            <a:r>
              <a:rPr lang="en-US" sz="2000" b="1" dirty="0" smtClean="0">
                <a:solidFill>
                  <a:schemeClr val="tx1">
                    <a:lumMod val="50000"/>
                  </a:schemeClr>
                </a:solidFill>
                <a:ea typeface="Calibri"/>
              </a:rPr>
              <a:t>What’s the Situation?</a:t>
            </a:r>
          </a:p>
          <a:p>
            <a:pPr marL="0" indent="0">
              <a:spcAft>
                <a:spcPts val="1200"/>
              </a:spcAft>
              <a:buNone/>
            </a:pPr>
            <a:r>
              <a:rPr lang="en-US" sz="1800" u="sng" dirty="0" smtClean="0">
                <a:solidFill>
                  <a:schemeClr val="tx1">
                    <a:lumMod val="50000"/>
                  </a:schemeClr>
                </a:solidFill>
                <a:ea typeface="Calibri"/>
              </a:rPr>
              <a:t>What </a:t>
            </a:r>
            <a:r>
              <a:rPr lang="en-US" sz="1800" u="sng" dirty="0">
                <a:solidFill>
                  <a:schemeClr val="tx1">
                    <a:lumMod val="50000"/>
                  </a:schemeClr>
                </a:solidFill>
                <a:ea typeface="Calibri"/>
              </a:rPr>
              <a:t>are the strongest trends</a:t>
            </a:r>
            <a:r>
              <a:rPr lang="en-US" sz="1800" dirty="0">
                <a:solidFill>
                  <a:schemeClr val="tx1">
                    <a:lumMod val="50000"/>
                  </a:schemeClr>
                </a:solidFill>
                <a:ea typeface="Calibri"/>
              </a:rPr>
              <a:t> across economics, disease and behavior data when </a:t>
            </a:r>
            <a:r>
              <a:rPr lang="en-US" sz="1800" dirty="0" smtClean="0">
                <a:solidFill>
                  <a:schemeClr val="tx1">
                    <a:lumMod val="50000"/>
                  </a:schemeClr>
                </a:solidFill>
                <a:ea typeface="Calibri"/>
              </a:rPr>
              <a:t>broken </a:t>
            </a:r>
            <a:r>
              <a:rPr lang="en-US" sz="1800" dirty="0">
                <a:solidFill>
                  <a:schemeClr val="tx1">
                    <a:lumMod val="50000"/>
                  </a:schemeClr>
                </a:solidFill>
                <a:ea typeface="Calibri"/>
              </a:rPr>
              <a:t>out by the under-served population sub-groups identified in the 5 health equity </a:t>
            </a:r>
            <a:r>
              <a:rPr lang="en-US" sz="1800" dirty="0" smtClean="0">
                <a:solidFill>
                  <a:schemeClr val="tx1">
                    <a:lumMod val="50000"/>
                  </a:schemeClr>
                </a:solidFill>
                <a:ea typeface="Calibri"/>
              </a:rPr>
              <a:t>lenses: socio-economic </a:t>
            </a:r>
            <a:r>
              <a:rPr lang="en-US" sz="1800" dirty="0">
                <a:solidFill>
                  <a:schemeClr val="tx1">
                    <a:lumMod val="50000"/>
                  </a:schemeClr>
                </a:solidFill>
                <a:ea typeface="Calibri"/>
              </a:rPr>
              <a:t>status; age, gender, race/ethnicity &amp; geography (using population density as the measure</a:t>
            </a:r>
            <a:r>
              <a:rPr lang="en-US" sz="1800" dirty="0" smtClean="0">
                <a:solidFill>
                  <a:schemeClr val="tx1">
                    <a:lumMod val="50000"/>
                  </a:schemeClr>
                </a:solidFill>
                <a:ea typeface="Calibri"/>
              </a:rPr>
              <a:t>)?</a:t>
            </a:r>
            <a:endParaRPr lang="en-US" sz="1800" b="1" dirty="0" smtClean="0">
              <a:solidFill>
                <a:schemeClr val="tx1">
                  <a:lumMod val="50000"/>
                </a:schemeClr>
              </a:solidFill>
              <a:ea typeface="Calibri"/>
            </a:endParaRPr>
          </a:p>
          <a:p>
            <a:pPr marL="857250" lvl="1" indent="-285750">
              <a:buClr>
                <a:schemeClr val="accent1">
                  <a:lumMod val="50000"/>
                </a:schemeClr>
              </a:buClr>
              <a:buSzPct val="100000"/>
              <a:buFont typeface="Wingdings" panose="05000000000000000000" pitchFamily="2" charset="2"/>
              <a:buChar char="§"/>
            </a:pPr>
            <a:r>
              <a:rPr lang="en-US" sz="1800" dirty="0" smtClean="0">
                <a:solidFill>
                  <a:schemeClr val="tx1">
                    <a:lumMod val="50000"/>
                  </a:schemeClr>
                </a:solidFill>
              </a:rPr>
              <a:t>Where do we see the highest rates?</a:t>
            </a:r>
          </a:p>
          <a:p>
            <a:pPr marL="857250" lvl="1" indent="-285750">
              <a:buClr>
                <a:schemeClr val="accent1">
                  <a:lumMod val="50000"/>
                </a:schemeClr>
              </a:buClr>
              <a:buSzPct val="100000"/>
              <a:buFont typeface="Wingdings" panose="05000000000000000000" pitchFamily="2" charset="2"/>
              <a:buChar char="§"/>
            </a:pPr>
            <a:r>
              <a:rPr lang="en-US" sz="1800" dirty="0" smtClean="0">
                <a:solidFill>
                  <a:schemeClr val="tx1">
                    <a:lumMod val="50000"/>
                  </a:schemeClr>
                </a:solidFill>
              </a:rPr>
              <a:t>Who is more likely to have higher rates?</a:t>
            </a:r>
          </a:p>
          <a:p>
            <a:pPr marL="857250" lvl="1" indent="-285750">
              <a:buClr>
                <a:schemeClr val="accent1">
                  <a:lumMod val="50000"/>
                </a:schemeClr>
              </a:buClr>
              <a:buSzPct val="100000"/>
              <a:buFont typeface="Wingdings" panose="05000000000000000000" pitchFamily="2" charset="2"/>
              <a:buChar char="§"/>
            </a:pPr>
            <a:r>
              <a:rPr lang="en-US" sz="1800" dirty="0" smtClean="0">
                <a:solidFill>
                  <a:schemeClr val="tx1">
                    <a:lumMod val="50000"/>
                  </a:schemeClr>
                </a:solidFill>
              </a:rPr>
              <a:t>What behaviors, demographic and economic trends do we see in the same communities and groups?</a:t>
            </a:r>
            <a:endParaRPr lang="en-US" sz="1800" dirty="0">
              <a:solidFill>
                <a:schemeClr val="tx1">
                  <a:lumMod val="50000"/>
                </a:schemeClr>
              </a:solidFill>
            </a:endParaRPr>
          </a:p>
        </p:txBody>
      </p:sp>
    </p:spTree>
    <p:extLst>
      <p:ext uri="{BB962C8B-B14F-4D97-AF65-F5344CB8AC3E}">
        <p14:creationId xmlns:p14="http://schemas.microsoft.com/office/powerpoint/2010/main" val="40332849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c1.staticflickr.com/3/2300/4513401859_fef233dc29_b.jpg"/>
          <p:cNvPicPr>
            <a:picLocks noChangeAspect="1" noChangeArrowheads="1"/>
          </p:cNvPicPr>
          <p:nvPr/>
        </p:nvPicPr>
        <p:blipFill rotWithShape="1">
          <a:blip r:embed="rId3">
            <a:extLst>
              <a:ext uri="{28A0092B-C50C-407E-A947-70E740481C1C}">
                <a14:useLocalDpi xmlns:a14="http://schemas.microsoft.com/office/drawing/2010/main" val="0"/>
              </a:ext>
            </a:extLst>
          </a:blip>
          <a:srcRect b="2462"/>
          <a:stretch/>
        </p:blipFill>
        <p:spPr bwMode="auto">
          <a:xfrm>
            <a:off x="118964" y="1174034"/>
            <a:ext cx="9025035" cy="568396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387673" y="2030819"/>
            <a:ext cx="8096383" cy="4720855"/>
          </a:xfrm>
        </p:spPr>
        <p:txBody>
          <a:bodyPr>
            <a:normAutofit/>
          </a:bodyPr>
          <a:lstStyle/>
          <a:p>
            <a:pPr>
              <a:spcAft>
                <a:spcPts val="1200"/>
              </a:spcAft>
              <a:buNone/>
            </a:pPr>
            <a:r>
              <a:rPr lang="en-US" sz="2000" b="1" dirty="0" smtClean="0">
                <a:solidFill>
                  <a:schemeClr val="tx1">
                    <a:lumMod val="50000"/>
                  </a:schemeClr>
                </a:solidFill>
                <a:ea typeface="Calibri"/>
              </a:rPr>
              <a:t>Question </a:t>
            </a:r>
            <a:r>
              <a:rPr lang="en-US" sz="2000" b="1" dirty="0">
                <a:solidFill>
                  <a:schemeClr val="tx1">
                    <a:lumMod val="50000"/>
                  </a:schemeClr>
                </a:solidFill>
                <a:ea typeface="Calibri"/>
              </a:rPr>
              <a:t>2: </a:t>
            </a:r>
            <a:r>
              <a:rPr lang="en-US" sz="2000" b="1" dirty="0" smtClean="0">
                <a:solidFill>
                  <a:schemeClr val="tx1">
                    <a:lumMod val="50000"/>
                  </a:schemeClr>
                </a:solidFill>
                <a:ea typeface="Calibri"/>
              </a:rPr>
              <a:t>What is the Next Step?</a:t>
            </a:r>
            <a:endParaRPr lang="en-US" sz="2000" b="1" dirty="0">
              <a:solidFill>
                <a:schemeClr val="tx1">
                  <a:lumMod val="50000"/>
                </a:schemeClr>
              </a:solidFill>
              <a:ea typeface="Calibri"/>
            </a:endParaRPr>
          </a:p>
          <a:p>
            <a:pPr marL="0" indent="0">
              <a:spcAft>
                <a:spcPts val="1200"/>
              </a:spcAft>
              <a:buNone/>
            </a:pPr>
            <a:r>
              <a:rPr lang="en-US" sz="1800" u="sng" dirty="0" smtClean="0">
                <a:solidFill>
                  <a:schemeClr val="tx1">
                    <a:lumMod val="50000"/>
                  </a:schemeClr>
                </a:solidFill>
                <a:ea typeface="Calibri"/>
              </a:rPr>
              <a:t>Looking at the data, can you identify any protective </a:t>
            </a:r>
            <a:r>
              <a:rPr lang="en-US" sz="1800" u="sng" dirty="0">
                <a:solidFill>
                  <a:schemeClr val="tx1">
                    <a:lumMod val="50000"/>
                  </a:schemeClr>
                </a:solidFill>
                <a:ea typeface="Calibri"/>
              </a:rPr>
              <a:t>behaviors </a:t>
            </a:r>
            <a:r>
              <a:rPr lang="en-US" sz="1800" u="sng" dirty="0" smtClean="0">
                <a:solidFill>
                  <a:schemeClr val="tx1">
                    <a:lumMod val="50000"/>
                  </a:schemeClr>
                </a:solidFill>
                <a:ea typeface="Calibri"/>
              </a:rPr>
              <a:t>that may </a:t>
            </a:r>
            <a:r>
              <a:rPr lang="en-US" sz="1800" u="sng" dirty="0">
                <a:solidFill>
                  <a:schemeClr val="tx1">
                    <a:lumMod val="50000"/>
                  </a:schemeClr>
                </a:solidFill>
                <a:ea typeface="Calibri"/>
              </a:rPr>
              <a:t>reduce the rates of the 4 diseases </a:t>
            </a:r>
            <a:r>
              <a:rPr lang="en-US" sz="1800" dirty="0">
                <a:solidFill>
                  <a:schemeClr val="tx1">
                    <a:lumMod val="50000"/>
                  </a:schemeClr>
                </a:solidFill>
                <a:ea typeface="Calibri"/>
              </a:rPr>
              <a:t>(cancer, heart disease, lung disease, diabetes) in under-served communities highlighted by the 5 lenses of health </a:t>
            </a:r>
            <a:r>
              <a:rPr lang="en-US" sz="1800" dirty="0" smtClean="0">
                <a:solidFill>
                  <a:schemeClr val="tx1">
                    <a:lumMod val="50000"/>
                  </a:schemeClr>
                </a:solidFill>
                <a:ea typeface="Calibri"/>
              </a:rPr>
              <a:t>equity: socio-economic </a:t>
            </a:r>
            <a:r>
              <a:rPr lang="en-US" sz="1800" dirty="0">
                <a:solidFill>
                  <a:schemeClr val="tx1">
                    <a:lumMod val="50000"/>
                  </a:schemeClr>
                </a:solidFill>
                <a:ea typeface="Calibri"/>
              </a:rPr>
              <a:t>status, age, gender, race/ethnicity, &amp; geography (using population density as the </a:t>
            </a:r>
            <a:r>
              <a:rPr lang="en-US" sz="1800" dirty="0" smtClean="0">
                <a:solidFill>
                  <a:schemeClr val="tx1">
                    <a:lumMod val="50000"/>
                  </a:schemeClr>
                </a:solidFill>
                <a:ea typeface="Calibri"/>
              </a:rPr>
              <a:t>measure)?</a:t>
            </a:r>
            <a:endParaRPr lang="en-US" sz="1800" dirty="0">
              <a:solidFill>
                <a:schemeClr val="tx1">
                  <a:lumMod val="50000"/>
                </a:schemeClr>
              </a:solidFill>
              <a:ea typeface="Calibri"/>
            </a:endParaRPr>
          </a:p>
          <a:p>
            <a:pPr marL="857250" lvl="1" indent="-285750">
              <a:buClr>
                <a:schemeClr val="accent1">
                  <a:lumMod val="50000"/>
                </a:schemeClr>
              </a:buClr>
              <a:buSzPct val="100000"/>
              <a:buFont typeface="Wingdings" panose="05000000000000000000" pitchFamily="2" charset="2"/>
              <a:buChar char="§"/>
            </a:pPr>
            <a:r>
              <a:rPr lang="en-US" sz="1800" dirty="0" smtClean="0">
                <a:solidFill>
                  <a:schemeClr val="tx1">
                    <a:lumMod val="50000"/>
                  </a:schemeClr>
                </a:solidFill>
              </a:rPr>
              <a:t>What behaviors or other factors might be related or associated to these diseases?</a:t>
            </a:r>
          </a:p>
          <a:p>
            <a:pPr marL="857250" lvl="1" indent="-285750">
              <a:buClr>
                <a:schemeClr val="accent1">
                  <a:lumMod val="50000"/>
                </a:schemeClr>
              </a:buClr>
              <a:buSzPct val="100000"/>
              <a:buFont typeface="Wingdings" panose="05000000000000000000" pitchFamily="2" charset="2"/>
              <a:buChar char="§"/>
            </a:pPr>
            <a:r>
              <a:rPr lang="en-US" sz="1800" dirty="0" smtClean="0">
                <a:solidFill>
                  <a:schemeClr val="tx1">
                    <a:lumMod val="50000"/>
                  </a:schemeClr>
                </a:solidFill>
              </a:rPr>
              <a:t>Of these variables, what might reduce our rates of chronic disease medical encounters?</a:t>
            </a:r>
            <a:endParaRPr lang="en-US" sz="1800" dirty="0">
              <a:solidFill>
                <a:schemeClr val="tx1">
                  <a:lumMod val="50000"/>
                </a:schemeClr>
              </a:solidFill>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095" y="1445345"/>
            <a:ext cx="2366171" cy="784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 Placeholder 2"/>
          <p:cNvSpPr>
            <a:spLocks noGrp="1"/>
          </p:cNvSpPr>
          <p:nvPr>
            <p:ph type="body" sz="quarter" idx="13"/>
          </p:nvPr>
        </p:nvSpPr>
        <p:spPr>
          <a:xfrm>
            <a:off x="570525" y="1335268"/>
            <a:ext cx="7993741" cy="522513"/>
          </a:xfrm>
        </p:spPr>
        <p:txBody>
          <a:bodyPr/>
          <a:lstStyle/>
          <a:p>
            <a:r>
              <a:rPr lang="en-US" sz="2200" b="1" dirty="0" smtClean="0">
                <a:solidFill>
                  <a:schemeClr val="accent6"/>
                </a:solidFill>
              </a:rPr>
              <a:t>Operation 3-4-50</a:t>
            </a:r>
            <a:endParaRPr lang="en-US" sz="2200" b="1" dirty="0">
              <a:solidFill>
                <a:schemeClr val="accent6"/>
              </a:solidFill>
            </a:endParaRPr>
          </a:p>
        </p:txBody>
      </p:sp>
      <p:sp>
        <p:nvSpPr>
          <p:cNvPr id="13" name="Title 1"/>
          <p:cNvSpPr>
            <a:spLocks noGrp="1"/>
          </p:cNvSpPr>
          <p:nvPr>
            <p:ph type="title"/>
          </p:nvPr>
        </p:nvSpPr>
        <p:spPr>
          <a:xfrm>
            <a:off x="281390" y="250340"/>
            <a:ext cx="6111550" cy="741362"/>
          </a:xfrm>
        </p:spPr>
        <p:txBody>
          <a:bodyPr/>
          <a:lstStyle/>
          <a:p>
            <a:r>
              <a:rPr lang="en-US" dirty="0" smtClean="0">
                <a:solidFill>
                  <a:schemeClr val="bg1"/>
                </a:solidFill>
              </a:rPr>
              <a:t>Your Mission, Should you choose to accept it…</a:t>
            </a:r>
            <a:endParaRPr lang="en-US" dirty="0">
              <a:solidFill>
                <a:schemeClr val="bg1"/>
              </a:solidFill>
            </a:endParaRPr>
          </a:p>
        </p:txBody>
      </p:sp>
    </p:spTree>
    <p:extLst>
      <p:ext uri="{BB962C8B-B14F-4D97-AF65-F5344CB8AC3E}">
        <p14:creationId xmlns:p14="http://schemas.microsoft.com/office/powerpoint/2010/main" val="35604405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c1.staticflickr.com/3/2300/4513401859_fef233dc29_b.jpg"/>
          <p:cNvPicPr>
            <a:picLocks noChangeAspect="1" noChangeArrowheads="1"/>
          </p:cNvPicPr>
          <p:nvPr/>
        </p:nvPicPr>
        <p:blipFill rotWithShape="1">
          <a:blip r:embed="rId3">
            <a:extLst>
              <a:ext uri="{28A0092B-C50C-407E-A947-70E740481C1C}">
                <a14:useLocalDpi xmlns:a14="http://schemas.microsoft.com/office/drawing/2010/main" val="0"/>
              </a:ext>
            </a:extLst>
          </a:blip>
          <a:srcRect b="2462"/>
          <a:stretch/>
        </p:blipFill>
        <p:spPr bwMode="auto">
          <a:xfrm>
            <a:off x="118964" y="1174034"/>
            <a:ext cx="9025035" cy="568396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499646" y="1935127"/>
            <a:ext cx="8304112" cy="4816548"/>
          </a:xfrm>
        </p:spPr>
        <p:txBody>
          <a:bodyPr>
            <a:normAutofit/>
          </a:bodyPr>
          <a:lstStyle/>
          <a:p>
            <a:pPr marL="0" indent="0">
              <a:spcAft>
                <a:spcPts val="1200"/>
              </a:spcAft>
              <a:buNone/>
            </a:pPr>
            <a:r>
              <a:rPr lang="en-US" sz="2000" b="1" dirty="0" smtClean="0">
                <a:solidFill>
                  <a:schemeClr val="tx1">
                    <a:lumMod val="50000"/>
                  </a:schemeClr>
                </a:solidFill>
                <a:ea typeface="Calibri"/>
              </a:rPr>
              <a:t>Question 3: Predict what will happen. </a:t>
            </a:r>
            <a:endParaRPr lang="en-US" sz="2000" b="1" dirty="0" smtClean="0">
              <a:solidFill>
                <a:schemeClr val="tx1">
                  <a:lumMod val="50000"/>
                </a:schemeClr>
              </a:solidFill>
              <a:ea typeface="Calibri"/>
            </a:endParaRPr>
          </a:p>
          <a:p>
            <a:pPr marL="0" indent="0">
              <a:spcAft>
                <a:spcPts val="1200"/>
              </a:spcAft>
              <a:buNone/>
            </a:pPr>
            <a:r>
              <a:rPr lang="en-US" sz="1800" b="1" dirty="0" smtClean="0">
                <a:solidFill>
                  <a:schemeClr val="tx1">
                    <a:lumMod val="75000"/>
                  </a:schemeClr>
                </a:solidFill>
              </a:rPr>
              <a:t>Option 1</a:t>
            </a:r>
          </a:p>
          <a:p>
            <a:pPr>
              <a:spcAft>
                <a:spcPts val="1200"/>
              </a:spcAft>
            </a:pPr>
            <a:r>
              <a:rPr lang="en-US" sz="1800" dirty="0" smtClean="0">
                <a:solidFill>
                  <a:schemeClr val="tx1">
                    <a:lumMod val="75000"/>
                  </a:schemeClr>
                </a:solidFill>
              </a:rPr>
              <a:t>“</a:t>
            </a:r>
            <a:r>
              <a:rPr lang="en-US" sz="1800" u="sng" dirty="0">
                <a:solidFill>
                  <a:schemeClr val="tx1">
                    <a:lumMod val="75000"/>
                  </a:schemeClr>
                </a:solidFill>
              </a:rPr>
              <a:t>What is the projected disease rate in the next 10 years for </a:t>
            </a:r>
            <a:r>
              <a:rPr lang="en-US" sz="1800" b="1" u="sng" dirty="0" smtClean="0">
                <a:solidFill>
                  <a:schemeClr val="tx1">
                    <a:lumMod val="75000"/>
                  </a:schemeClr>
                </a:solidFill>
              </a:rPr>
              <a:t>1 </a:t>
            </a:r>
            <a:r>
              <a:rPr lang="en-US" sz="1800" b="1" u="sng" dirty="0">
                <a:solidFill>
                  <a:schemeClr val="tx1">
                    <a:lumMod val="75000"/>
                  </a:schemeClr>
                </a:solidFill>
              </a:rPr>
              <a:t>of the 4 </a:t>
            </a:r>
            <a:r>
              <a:rPr lang="en-US" sz="1800" u="sng" dirty="0">
                <a:solidFill>
                  <a:schemeClr val="tx1">
                    <a:lumMod val="75000"/>
                  </a:schemeClr>
                </a:solidFill>
              </a:rPr>
              <a:t>chronic 3-4-50 diseases</a:t>
            </a:r>
            <a:r>
              <a:rPr lang="en-US" sz="1800" dirty="0">
                <a:solidFill>
                  <a:schemeClr val="tx1">
                    <a:lumMod val="75000"/>
                  </a:schemeClr>
                </a:solidFill>
              </a:rPr>
              <a:t> (cancer, heart disease, lung disease, diabetes) in under-served communities </a:t>
            </a:r>
            <a:r>
              <a:rPr lang="en-US" sz="1800" b="1" dirty="0">
                <a:solidFill>
                  <a:schemeClr val="tx1">
                    <a:lumMod val="75000"/>
                  </a:schemeClr>
                </a:solidFill>
              </a:rPr>
              <a:t>by </a:t>
            </a:r>
            <a:r>
              <a:rPr lang="en-US" sz="1800" b="1" dirty="0" smtClean="0">
                <a:solidFill>
                  <a:schemeClr val="tx1">
                    <a:lumMod val="75000"/>
                  </a:schemeClr>
                </a:solidFill>
              </a:rPr>
              <a:t>the </a:t>
            </a:r>
            <a:r>
              <a:rPr lang="en-US" sz="1800" b="1" dirty="0">
                <a:solidFill>
                  <a:schemeClr val="tx1">
                    <a:lumMod val="75000"/>
                  </a:schemeClr>
                </a:solidFill>
              </a:rPr>
              <a:t>5 lenses health </a:t>
            </a:r>
            <a:r>
              <a:rPr lang="en-US" sz="1800" b="1" dirty="0" smtClean="0">
                <a:solidFill>
                  <a:schemeClr val="tx1">
                    <a:lumMod val="75000"/>
                  </a:schemeClr>
                </a:solidFill>
              </a:rPr>
              <a:t>equity: </a:t>
            </a:r>
            <a:r>
              <a:rPr lang="en-US" sz="1800" dirty="0" smtClean="0">
                <a:solidFill>
                  <a:schemeClr val="tx1">
                    <a:lumMod val="75000"/>
                  </a:schemeClr>
                </a:solidFill>
              </a:rPr>
              <a:t>socio-economic </a:t>
            </a:r>
            <a:r>
              <a:rPr lang="en-US" sz="1800" dirty="0">
                <a:solidFill>
                  <a:schemeClr val="tx1">
                    <a:lumMod val="75000"/>
                  </a:schemeClr>
                </a:solidFill>
              </a:rPr>
              <a:t>status, age, gender, race/ethnicity &amp; geography (using population density as the </a:t>
            </a:r>
            <a:r>
              <a:rPr lang="en-US" sz="1800" dirty="0" smtClean="0">
                <a:solidFill>
                  <a:schemeClr val="tx1">
                    <a:lumMod val="75000"/>
                  </a:schemeClr>
                </a:solidFill>
              </a:rPr>
              <a:t>measure)?  </a:t>
            </a:r>
          </a:p>
          <a:p>
            <a:pPr>
              <a:spcAft>
                <a:spcPts val="1200"/>
              </a:spcAft>
            </a:pPr>
            <a:r>
              <a:rPr lang="en-US" sz="1800" dirty="0" smtClean="0">
                <a:solidFill>
                  <a:schemeClr val="tx1">
                    <a:lumMod val="75000"/>
                  </a:schemeClr>
                </a:solidFill>
              </a:rPr>
              <a:t>What </a:t>
            </a:r>
            <a:r>
              <a:rPr lang="en-US" sz="1800" dirty="0">
                <a:solidFill>
                  <a:schemeClr val="tx1">
                    <a:lumMod val="75000"/>
                  </a:schemeClr>
                </a:solidFill>
              </a:rPr>
              <a:t>are the projected disease rates in the same communities in the next 10 years if the protective behaviors identified in Q2 are adopted</a:t>
            </a:r>
            <a:r>
              <a:rPr lang="en-US" sz="1800" dirty="0" smtClean="0">
                <a:solidFill>
                  <a:schemeClr val="tx1">
                    <a:lumMod val="75000"/>
                  </a:schemeClr>
                </a:solidFill>
              </a:rPr>
              <a:t>?”</a:t>
            </a:r>
            <a:endParaRPr lang="en-US" sz="1800" dirty="0" smtClean="0">
              <a:solidFill>
                <a:schemeClr val="tx1">
                  <a:lumMod val="75000"/>
                </a:schemeClr>
              </a:solidFill>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095" y="1445345"/>
            <a:ext cx="2366171" cy="784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Placeholder 2"/>
          <p:cNvSpPr>
            <a:spLocks noGrp="1"/>
          </p:cNvSpPr>
          <p:nvPr>
            <p:ph type="body" sz="quarter" idx="13"/>
          </p:nvPr>
        </p:nvSpPr>
        <p:spPr>
          <a:xfrm>
            <a:off x="570525" y="1335268"/>
            <a:ext cx="7993741" cy="522513"/>
          </a:xfrm>
        </p:spPr>
        <p:txBody>
          <a:bodyPr/>
          <a:lstStyle/>
          <a:p>
            <a:r>
              <a:rPr lang="en-US" sz="2200" b="1" dirty="0" smtClean="0">
                <a:solidFill>
                  <a:schemeClr val="accent6"/>
                </a:solidFill>
              </a:rPr>
              <a:t>Operation 3-4-50</a:t>
            </a:r>
            <a:endParaRPr lang="en-US" sz="2200" b="1" dirty="0">
              <a:solidFill>
                <a:schemeClr val="accent6"/>
              </a:solidFill>
            </a:endParaRPr>
          </a:p>
        </p:txBody>
      </p:sp>
      <p:sp>
        <p:nvSpPr>
          <p:cNvPr id="12" name="Title 1"/>
          <p:cNvSpPr>
            <a:spLocks noGrp="1"/>
          </p:cNvSpPr>
          <p:nvPr>
            <p:ph type="title"/>
          </p:nvPr>
        </p:nvSpPr>
        <p:spPr>
          <a:xfrm>
            <a:off x="281390" y="250340"/>
            <a:ext cx="6111550" cy="741362"/>
          </a:xfrm>
        </p:spPr>
        <p:txBody>
          <a:bodyPr/>
          <a:lstStyle/>
          <a:p>
            <a:r>
              <a:rPr lang="en-US" dirty="0" smtClean="0">
                <a:solidFill>
                  <a:schemeClr val="bg1"/>
                </a:solidFill>
              </a:rPr>
              <a:t>Your Mission, Should you choose to accept it…</a:t>
            </a:r>
            <a:endParaRPr lang="en-US" dirty="0">
              <a:solidFill>
                <a:schemeClr val="bg1"/>
              </a:solidFill>
            </a:endParaRPr>
          </a:p>
        </p:txBody>
      </p:sp>
    </p:spTree>
    <p:extLst>
      <p:ext uri="{BB962C8B-B14F-4D97-AF65-F5344CB8AC3E}">
        <p14:creationId xmlns:p14="http://schemas.microsoft.com/office/powerpoint/2010/main" val="2703126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c1.staticflickr.com/3/2300/4513401859_fef233dc29_b.jpg"/>
          <p:cNvPicPr>
            <a:picLocks noChangeAspect="1" noChangeArrowheads="1"/>
          </p:cNvPicPr>
          <p:nvPr/>
        </p:nvPicPr>
        <p:blipFill rotWithShape="1">
          <a:blip r:embed="rId3">
            <a:extLst>
              <a:ext uri="{28A0092B-C50C-407E-A947-70E740481C1C}">
                <a14:useLocalDpi xmlns:a14="http://schemas.microsoft.com/office/drawing/2010/main" val="0"/>
              </a:ext>
            </a:extLst>
          </a:blip>
          <a:srcRect b="2462"/>
          <a:stretch/>
        </p:blipFill>
        <p:spPr bwMode="auto">
          <a:xfrm>
            <a:off x="118964" y="1174034"/>
            <a:ext cx="9025035" cy="568396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499646" y="1935127"/>
            <a:ext cx="8304112" cy="4816548"/>
          </a:xfrm>
        </p:spPr>
        <p:txBody>
          <a:bodyPr>
            <a:normAutofit/>
          </a:bodyPr>
          <a:lstStyle/>
          <a:p>
            <a:pPr marL="0" indent="0">
              <a:spcAft>
                <a:spcPts val="1200"/>
              </a:spcAft>
              <a:buNone/>
            </a:pPr>
            <a:r>
              <a:rPr lang="en-US" sz="2000" b="1" dirty="0" smtClean="0">
                <a:solidFill>
                  <a:schemeClr val="tx1">
                    <a:lumMod val="50000"/>
                  </a:schemeClr>
                </a:solidFill>
                <a:ea typeface="Calibri"/>
              </a:rPr>
              <a:t>Question 3: Predict what will happen. </a:t>
            </a:r>
            <a:endParaRPr lang="en-US" sz="2000" dirty="0">
              <a:solidFill>
                <a:schemeClr val="tx1">
                  <a:lumMod val="75000"/>
                </a:schemeClr>
              </a:solidFill>
            </a:endParaRPr>
          </a:p>
          <a:p>
            <a:pPr marL="0" indent="0">
              <a:spcAft>
                <a:spcPts val="1200"/>
              </a:spcAft>
              <a:buNone/>
            </a:pPr>
            <a:r>
              <a:rPr lang="en-US" sz="1800" b="1" dirty="0">
                <a:solidFill>
                  <a:schemeClr val="tx1">
                    <a:lumMod val="75000"/>
                  </a:schemeClr>
                </a:solidFill>
              </a:rPr>
              <a:t>Option </a:t>
            </a:r>
            <a:r>
              <a:rPr lang="en-US" sz="1800" b="1" dirty="0" smtClean="0">
                <a:solidFill>
                  <a:schemeClr val="tx1">
                    <a:lumMod val="75000"/>
                  </a:schemeClr>
                </a:solidFill>
              </a:rPr>
              <a:t>2</a:t>
            </a:r>
          </a:p>
          <a:p>
            <a:pPr>
              <a:spcAft>
                <a:spcPts val="1200"/>
              </a:spcAft>
            </a:pPr>
            <a:r>
              <a:rPr lang="en-US" sz="1800" dirty="0" smtClean="0">
                <a:solidFill>
                  <a:schemeClr val="tx1">
                    <a:lumMod val="75000"/>
                  </a:schemeClr>
                </a:solidFill>
              </a:rPr>
              <a:t>“</a:t>
            </a:r>
            <a:r>
              <a:rPr lang="en-US" sz="1800" u="sng" dirty="0">
                <a:solidFill>
                  <a:schemeClr val="tx1">
                    <a:lumMod val="75000"/>
                  </a:schemeClr>
                </a:solidFill>
              </a:rPr>
              <a:t>What is the projected disease rate in the next 10 years for </a:t>
            </a:r>
            <a:r>
              <a:rPr lang="en-US" sz="1800" b="1" u="sng" dirty="0">
                <a:solidFill>
                  <a:schemeClr val="tx1">
                    <a:lumMod val="75000"/>
                  </a:schemeClr>
                </a:solidFill>
              </a:rPr>
              <a:t>the 4</a:t>
            </a:r>
            <a:r>
              <a:rPr lang="en-US" sz="1800" u="sng" dirty="0">
                <a:solidFill>
                  <a:schemeClr val="tx1">
                    <a:lumMod val="75000"/>
                  </a:schemeClr>
                </a:solidFill>
              </a:rPr>
              <a:t> chronic 3-4-50 diseases</a:t>
            </a:r>
            <a:r>
              <a:rPr lang="en-US" sz="1800" dirty="0">
                <a:solidFill>
                  <a:schemeClr val="tx1">
                    <a:lumMod val="75000"/>
                  </a:schemeClr>
                </a:solidFill>
              </a:rPr>
              <a:t> (cancer, heart disease, lung disease, diabetes) in under-served communities </a:t>
            </a:r>
            <a:r>
              <a:rPr lang="en-US" sz="1800" b="1" dirty="0">
                <a:solidFill>
                  <a:schemeClr val="tx1">
                    <a:lumMod val="75000"/>
                  </a:schemeClr>
                </a:solidFill>
              </a:rPr>
              <a:t>by </a:t>
            </a:r>
            <a:r>
              <a:rPr lang="en-US" sz="1800" b="1" dirty="0" smtClean="0">
                <a:solidFill>
                  <a:schemeClr val="tx1">
                    <a:lumMod val="75000"/>
                  </a:schemeClr>
                </a:solidFill>
              </a:rPr>
              <a:t>1 </a:t>
            </a:r>
            <a:r>
              <a:rPr lang="en-US" sz="1800" b="1" dirty="0">
                <a:solidFill>
                  <a:schemeClr val="tx1">
                    <a:lumMod val="75000"/>
                  </a:schemeClr>
                </a:solidFill>
              </a:rPr>
              <a:t>of the 5 lenses health </a:t>
            </a:r>
            <a:r>
              <a:rPr lang="en-US" sz="1800" b="1" dirty="0" smtClean="0">
                <a:solidFill>
                  <a:schemeClr val="tx1">
                    <a:lumMod val="75000"/>
                  </a:schemeClr>
                </a:solidFill>
              </a:rPr>
              <a:t>equity</a:t>
            </a:r>
            <a:r>
              <a:rPr lang="en-US" sz="1800" dirty="0" smtClean="0">
                <a:solidFill>
                  <a:schemeClr val="tx1">
                    <a:lumMod val="75000"/>
                  </a:schemeClr>
                </a:solidFill>
              </a:rPr>
              <a:t>: </a:t>
            </a:r>
            <a:r>
              <a:rPr lang="en-US" sz="1800" dirty="0" smtClean="0">
                <a:solidFill>
                  <a:schemeClr val="tx1">
                    <a:lumMod val="75000"/>
                  </a:schemeClr>
                </a:solidFill>
              </a:rPr>
              <a:t>socio-economic </a:t>
            </a:r>
            <a:r>
              <a:rPr lang="en-US" sz="1800" dirty="0">
                <a:solidFill>
                  <a:schemeClr val="tx1">
                    <a:lumMod val="75000"/>
                  </a:schemeClr>
                </a:solidFill>
              </a:rPr>
              <a:t>status, age, gender, race/ethnicity &amp; geography (using population density as the </a:t>
            </a:r>
            <a:r>
              <a:rPr lang="en-US" sz="1800" dirty="0" smtClean="0">
                <a:solidFill>
                  <a:schemeClr val="tx1">
                    <a:lumMod val="75000"/>
                  </a:schemeClr>
                </a:solidFill>
              </a:rPr>
              <a:t>measure)?  </a:t>
            </a:r>
          </a:p>
          <a:p>
            <a:pPr>
              <a:spcAft>
                <a:spcPts val="1200"/>
              </a:spcAft>
            </a:pPr>
            <a:r>
              <a:rPr lang="en-US" sz="1800" dirty="0" smtClean="0">
                <a:solidFill>
                  <a:schemeClr val="tx1">
                    <a:lumMod val="75000"/>
                  </a:schemeClr>
                </a:solidFill>
              </a:rPr>
              <a:t>What </a:t>
            </a:r>
            <a:r>
              <a:rPr lang="en-US" sz="1800" dirty="0">
                <a:solidFill>
                  <a:schemeClr val="tx1">
                    <a:lumMod val="75000"/>
                  </a:schemeClr>
                </a:solidFill>
              </a:rPr>
              <a:t>are the projected disease rates in the same communities in the next 10 years if the protective behaviors identified in Q2 are adopted?”</a:t>
            </a:r>
          </a:p>
          <a:p>
            <a:pPr>
              <a:spcAft>
                <a:spcPts val="1200"/>
              </a:spcAft>
            </a:pPr>
            <a:endParaRPr lang="en-US"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095" y="1445345"/>
            <a:ext cx="2366171" cy="784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Placeholder 2"/>
          <p:cNvSpPr>
            <a:spLocks noGrp="1"/>
          </p:cNvSpPr>
          <p:nvPr>
            <p:ph type="body" sz="quarter" idx="13"/>
          </p:nvPr>
        </p:nvSpPr>
        <p:spPr>
          <a:xfrm>
            <a:off x="570525" y="1335268"/>
            <a:ext cx="7993741" cy="522513"/>
          </a:xfrm>
        </p:spPr>
        <p:txBody>
          <a:bodyPr/>
          <a:lstStyle/>
          <a:p>
            <a:r>
              <a:rPr lang="en-US" sz="2200" b="1" dirty="0" smtClean="0">
                <a:solidFill>
                  <a:schemeClr val="accent6"/>
                </a:solidFill>
              </a:rPr>
              <a:t>Operation 3-4-50</a:t>
            </a:r>
            <a:endParaRPr lang="en-US" sz="2200" b="1" dirty="0">
              <a:solidFill>
                <a:schemeClr val="accent6"/>
              </a:solidFill>
            </a:endParaRPr>
          </a:p>
        </p:txBody>
      </p:sp>
      <p:sp>
        <p:nvSpPr>
          <p:cNvPr id="12" name="Title 1"/>
          <p:cNvSpPr>
            <a:spLocks noGrp="1"/>
          </p:cNvSpPr>
          <p:nvPr>
            <p:ph type="title"/>
          </p:nvPr>
        </p:nvSpPr>
        <p:spPr>
          <a:xfrm>
            <a:off x="281390" y="250340"/>
            <a:ext cx="6111550" cy="741362"/>
          </a:xfrm>
        </p:spPr>
        <p:txBody>
          <a:bodyPr/>
          <a:lstStyle/>
          <a:p>
            <a:r>
              <a:rPr lang="en-US" dirty="0" smtClean="0">
                <a:solidFill>
                  <a:schemeClr val="bg1"/>
                </a:solidFill>
              </a:rPr>
              <a:t>Your Mission, Should you choose to accept it…</a:t>
            </a:r>
            <a:endParaRPr lang="en-US" dirty="0">
              <a:solidFill>
                <a:schemeClr val="bg1"/>
              </a:solidFill>
            </a:endParaRPr>
          </a:p>
        </p:txBody>
      </p:sp>
    </p:spTree>
    <p:extLst>
      <p:ext uri="{BB962C8B-B14F-4D97-AF65-F5344CB8AC3E}">
        <p14:creationId xmlns:p14="http://schemas.microsoft.com/office/powerpoint/2010/main" val="11151314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The Data Packets</a:t>
            </a:r>
            <a:endParaRPr lang="en-US" dirty="0">
              <a:solidFill>
                <a:schemeClr val="bg1"/>
              </a:solidFill>
            </a:endParaRPr>
          </a:p>
        </p:txBody>
      </p:sp>
      <p:sp>
        <p:nvSpPr>
          <p:cNvPr id="3" name="Subtitle 2"/>
          <p:cNvSpPr>
            <a:spLocks noGrp="1"/>
          </p:cNvSpPr>
          <p:nvPr>
            <p:ph type="subTitle" idx="1"/>
          </p:nvPr>
        </p:nvSpPr>
        <p:spPr/>
        <p:txBody>
          <a:bodyPr/>
          <a:lstStyle/>
          <a:p>
            <a:r>
              <a:rPr lang="en-US" dirty="0" smtClean="0"/>
              <a:t>Taking raw data and turning it into something meaningful</a:t>
            </a:r>
            <a:endParaRPr lang="en-US" dirty="0"/>
          </a:p>
        </p:txBody>
      </p:sp>
    </p:spTree>
    <p:extLst>
      <p:ext uri="{BB962C8B-B14F-4D97-AF65-F5344CB8AC3E}">
        <p14:creationId xmlns:p14="http://schemas.microsoft.com/office/powerpoint/2010/main" val="12415842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Additional Resources</a:t>
            </a:r>
            <a:endParaRPr lang="en-US" dirty="0">
              <a:solidFill>
                <a:schemeClr val="bg1"/>
              </a:solidFill>
            </a:endParaRPr>
          </a:p>
        </p:txBody>
      </p:sp>
    </p:spTree>
    <p:extLst>
      <p:ext uri="{BB962C8B-B14F-4D97-AF65-F5344CB8AC3E}">
        <p14:creationId xmlns:p14="http://schemas.microsoft.com/office/powerpoint/2010/main" val="19258013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4.googleusercontent.com/-poeBHGqrheI/UYAABKGjuRI/AAAAAAAAEyo/xsvzTjyeJn4/s800/DSC_0146.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22533" r="7206"/>
          <a:stretch/>
        </p:blipFill>
        <p:spPr bwMode="auto">
          <a:xfrm>
            <a:off x="1247129" y="5299235"/>
            <a:ext cx="1778937" cy="111332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l="14082" t="24740" r="46489" b="34479"/>
          <a:stretch/>
        </p:blipFill>
        <p:spPr bwMode="auto">
          <a:xfrm>
            <a:off x="1247129" y="4069018"/>
            <a:ext cx="1753245" cy="1113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countynewscenter.com/sites/default/files/imagecache/news_featured/news/medica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47129" y="1606666"/>
            <a:ext cx="1753245" cy="11133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countynewscenter.com/sites/default/files/imagecache/news_featured/news/BiketoWorkTherkalsen.jpg"/>
          <p:cNvPicPr>
            <a:picLocks noChangeAspect="1" noChangeArrowheads="1"/>
          </p:cNvPicPr>
          <p:nvPr/>
        </p:nvPicPr>
        <p:blipFill>
          <a:blip r:embed="rId8" cstate="print">
            <a:extLst>
              <a:ext uri="{BEBA8EAE-BF5A-486C-A8C5-ECC9F3942E4B}">
                <a14:imgProps xmlns:a14="http://schemas.microsoft.com/office/drawing/2010/main">
                  <a14:imgLayer r:embed="rId9">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1247129" y="2818301"/>
            <a:ext cx="1753245" cy="1113328"/>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4F569329-6483-41FE-91C6-B8BF0B63D32E}" type="slidenum">
              <a:rPr lang="en-US" smtClean="0">
                <a:solidFill>
                  <a:srgbClr val="808080">
                    <a:lumMod val="60000"/>
                    <a:lumOff val="40000"/>
                  </a:srgbClr>
                </a:solidFill>
              </a:rPr>
              <a:pPr/>
              <a:t>3</a:t>
            </a:fld>
            <a:endParaRPr lang="en-US">
              <a:solidFill>
                <a:srgbClr val="808080">
                  <a:lumMod val="60000"/>
                  <a:lumOff val="40000"/>
                </a:srgbClr>
              </a:solidFill>
            </a:endParaRPr>
          </a:p>
        </p:txBody>
      </p:sp>
      <p:sp>
        <p:nvSpPr>
          <p:cNvPr id="15" name="Title 28"/>
          <p:cNvSpPr txBox="1">
            <a:spLocks/>
          </p:cNvSpPr>
          <p:nvPr/>
        </p:nvSpPr>
        <p:spPr>
          <a:xfrm>
            <a:off x="510644" y="257626"/>
            <a:ext cx="5216602" cy="741362"/>
          </a:xfrm>
          <a:prstGeom prst="rect">
            <a:avLst/>
          </a:prstGeom>
        </p:spPr>
        <p:txBody>
          <a:bodyPr vert="horz" lIns="0" tIns="0" rIns="0" bIns="0" rtlCol="0" anchor="ctr">
            <a:noAutofit/>
          </a:bodyPr>
          <a:lstStyle>
            <a:lvl1pPr algn="l" defTabSz="457200" rtl="0" eaLnBrk="1" latinLnBrk="0" hangingPunct="1">
              <a:lnSpc>
                <a:spcPct val="90000"/>
              </a:lnSpc>
              <a:spcBef>
                <a:spcPct val="0"/>
              </a:spcBef>
              <a:buNone/>
              <a:defRPr sz="2800" b="1" i="0" kern="1200" cap="all" baseline="0">
                <a:solidFill>
                  <a:schemeClr val="bg1"/>
                </a:solidFill>
                <a:latin typeface="+mj-lt"/>
                <a:ea typeface="+mj-ea"/>
                <a:cs typeface="Avenir Medium"/>
              </a:defRPr>
            </a:lvl1pPr>
          </a:lstStyle>
          <a:p>
            <a:r>
              <a:rPr lang="en-US" dirty="0" smtClean="0">
                <a:solidFill>
                  <a:prstClr val="white"/>
                </a:solidFill>
              </a:rPr>
              <a:t>BUILDING BETTER HEALTH</a:t>
            </a:r>
            <a:endParaRPr lang="en-US" dirty="0">
              <a:solidFill>
                <a:prstClr val="white"/>
              </a:solidFill>
            </a:endParaRPr>
          </a:p>
        </p:txBody>
      </p:sp>
      <p:sp>
        <p:nvSpPr>
          <p:cNvPr id="4" name="Rectangle 3"/>
          <p:cNvSpPr/>
          <p:nvPr/>
        </p:nvSpPr>
        <p:spPr>
          <a:xfrm>
            <a:off x="3000374" y="1591801"/>
            <a:ext cx="5686424" cy="1113328"/>
          </a:xfrm>
          <a:prstGeom prst="rect">
            <a:avLst/>
          </a:prstGeom>
          <a:noFill/>
          <a:ln w="12700">
            <a:solidFill>
              <a:srgbClr val="36C0C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36C0C8"/>
                </a:solidFill>
              </a:rPr>
              <a:t>Access to quality care</a:t>
            </a:r>
            <a:endParaRPr lang="en-US" sz="2800" dirty="0">
              <a:solidFill>
                <a:srgbClr val="36C0C8"/>
              </a:solidFill>
            </a:endParaRPr>
          </a:p>
        </p:txBody>
      </p:sp>
      <p:sp>
        <p:nvSpPr>
          <p:cNvPr id="24" name="Rectangle 23"/>
          <p:cNvSpPr/>
          <p:nvPr/>
        </p:nvSpPr>
        <p:spPr>
          <a:xfrm>
            <a:off x="3000374" y="2831030"/>
            <a:ext cx="5686424" cy="1113328"/>
          </a:xfrm>
          <a:prstGeom prst="rect">
            <a:avLst/>
          </a:prstGeom>
          <a:noFill/>
          <a:ln w="12700">
            <a:solidFill>
              <a:srgbClr val="36C0C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36C0C8"/>
                </a:solidFill>
              </a:rPr>
              <a:t>Increased physical activity</a:t>
            </a:r>
            <a:endParaRPr lang="en-US" sz="2800" dirty="0">
              <a:solidFill>
                <a:srgbClr val="36C0C8"/>
              </a:solidFill>
            </a:endParaRPr>
          </a:p>
        </p:txBody>
      </p:sp>
      <p:sp>
        <p:nvSpPr>
          <p:cNvPr id="25" name="Rectangle 24"/>
          <p:cNvSpPr/>
          <p:nvPr/>
        </p:nvSpPr>
        <p:spPr>
          <a:xfrm>
            <a:off x="3000374" y="4069018"/>
            <a:ext cx="5686424" cy="1113328"/>
          </a:xfrm>
          <a:prstGeom prst="rect">
            <a:avLst/>
          </a:prstGeom>
          <a:noFill/>
          <a:ln w="12700">
            <a:solidFill>
              <a:srgbClr val="36C0C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36C0C8"/>
                </a:solidFill>
              </a:rPr>
              <a:t>Healthy eating</a:t>
            </a:r>
            <a:endParaRPr lang="en-US" sz="2800" dirty="0">
              <a:solidFill>
                <a:srgbClr val="36C0C8"/>
              </a:solidFill>
            </a:endParaRPr>
          </a:p>
        </p:txBody>
      </p:sp>
      <p:sp>
        <p:nvSpPr>
          <p:cNvPr id="26" name="Rectangle 25"/>
          <p:cNvSpPr/>
          <p:nvPr/>
        </p:nvSpPr>
        <p:spPr>
          <a:xfrm>
            <a:off x="3000374" y="5285936"/>
            <a:ext cx="5691633" cy="1113328"/>
          </a:xfrm>
          <a:prstGeom prst="rect">
            <a:avLst/>
          </a:prstGeom>
          <a:noFill/>
          <a:ln w="12700">
            <a:solidFill>
              <a:srgbClr val="36C0C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36C0C8"/>
                </a:solidFill>
              </a:rPr>
              <a:t>Stop tobacco use</a:t>
            </a:r>
            <a:endParaRPr lang="en-US" sz="2800" dirty="0">
              <a:solidFill>
                <a:srgbClr val="36C0C8"/>
              </a:solidFill>
            </a:endParaRPr>
          </a:p>
        </p:txBody>
      </p:sp>
      <p:sp>
        <p:nvSpPr>
          <p:cNvPr id="13" name="Oval 12"/>
          <p:cNvSpPr/>
          <p:nvPr/>
        </p:nvSpPr>
        <p:spPr>
          <a:xfrm>
            <a:off x="180975" y="1284926"/>
            <a:ext cx="1387091" cy="1327029"/>
          </a:xfrm>
          <a:prstGeom prst="ellipse">
            <a:avLst/>
          </a:prstGeom>
          <a:solidFill>
            <a:srgbClr val="36C0C8"/>
          </a:solidFill>
          <a:ln w="76200">
            <a:solidFill>
              <a:srgbClr val="36C0C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b="1" dirty="0" smtClean="0">
                <a:solidFill>
                  <a:schemeClr val="bg1"/>
                </a:solidFill>
              </a:rPr>
              <a:t>Approved July 2010</a:t>
            </a:r>
            <a:endParaRPr lang="en-US" sz="1300" b="1" dirty="0">
              <a:solidFill>
                <a:schemeClr val="bg1"/>
              </a:solidFill>
            </a:endParaRPr>
          </a:p>
        </p:txBody>
      </p:sp>
    </p:spTree>
    <p:extLst>
      <p:ext uri="{BB962C8B-B14F-4D97-AF65-F5344CB8AC3E}">
        <p14:creationId xmlns:p14="http://schemas.microsoft.com/office/powerpoint/2010/main" val="39239501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8484" y="296538"/>
            <a:ext cx="5832021" cy="584775"/>
          </a:xfrm>
          <a:prstGeom prst="rect">
            <a:avLst/>
          </a:prstGeom>
          <a:noFill/>
        </p:spPr>
        <p:txBody>
          <a:bodyPr wrap="square" rtlCol="0" anchor="ctr">
            <a:spAutoFit/>
          </a:bodyPr>
          <a:lstStyle/>
          <a:p>
            <a:r>
              <a:rPr lang="en-US" sz="3200" b="1" dirty="0" smtClean="0">
                <a:solidFill>
                  <a:schemeClr val="bg1"/>
                </a:solidFill>
              </a:rPr>
              <a:t>SDHealthStatistics.com</a:t>
            </a:r>
            <a:endParaRPr lang="en-US" sz="3200" b="1" dirty="0" smtClean="0">
              <a:solidFill>
                <a:schemeClr val="bg1"/>
              </a:solidFill>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7089" t="6973" r="17117" b="57019"/>
          <a:stretch/>
        </p:blipFill>
        <p:spPr bwMode="auto">
          <a:xfrm>
            <a:off x="244434" y="1409677"/>
            <a:ext cx="5375942" cy="383006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7200" t="43811" r="21678" b="5726"/>
          <a:stretch/>
        </p:blipFill>
        <p:spPr bwMode="auto">
          <a:xfrm>
            <a:off x="5839325" y="1447787"/>
            <a:ext cx="3074825" cy="435945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66749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870" y="269002"/>
            <a:ext cx="8006927" cy="741362"/>
          </a:xfrm>
        </p:spPr>
        <p:txBody>
          <a:bodyPr anchor="ctr"/>
          <a:lstStyle/>
          <a:p>
            <a:r>
              <a:rPr lang="en-US" dirty="0" smtClean="0">
                <a:solidFill>
                  <a:schemeClr val="bg1"/>
                </a:solidFill>
              </a:rPr>
              <a:t>BRANDING</a:t>
            </a:r>
            <a:endParaRPr lang="en-US" dirty="0">
              <a:solidFill>
                <a:schemeClr val="bg1"/>
              </a:solidFill>
            </a:endParaRPr>
          </a:p>
        </p:txBody>
      </p:sp>
      <p:sp>
        <p:nvSpPr>
          <p:cNvPr id="5" name="Text Placeholder 4"/>
          <p:cNvSpPr>
            <a:spLocks noGrp="1"/>
          </p:cNvSpPr>
          <p:nvPr>
            <p:ph type="body" sz="quarter" idx="13"/>
          </p:nvPr>
        </p:nvSpPr>
        <p:spPr>
          <a:xfrm>
            <a:off x="679870" y="1357182"/>
            <a:ext cx="8006929" cy="471714"/>
          </a:xfrm>
        </p:spPr>
        <p:txBody>
          <a:bodyPr/>
          <a:lstStyle/>
          <a:p>
            <a:r>
              <a:rPr lang="en-US" sz="2400" b="1" dirty="0" smtClean="0"/>
              <a:t>WHAT MAKES A </a:t>
            </a:r>
            <a:r>
              <a:rPr lang="en-US" sz="2400" b="1" dirty="0" smtClean="0"/>
              <a:t>STRONG PRESENTATION?</a:t>
            </a:r>
            <a:endParaRPr lang="en-US" sz="2400" b="1" dirty="0"/>
          </a:p>
        </p:txBody>
      </p:sp>
      <p:graphicFrame>
        <p:nvGraphicFramePr>
          <p:cNvPr id="4" name="Diagram 3"/>
          <p:cNvGraphicFramePr/>
          <p:nvPr>
            <p:extLst>
              <p:ext uri="{D42A27DB-BD31-4B8C-83A1-F6EECF244321}">
                <p14:modId xmlns:p14="http://schemas.microsoft.com/office/powerpoint/2010/main" val="3441472285"/>
              </p:ext>
            </p:extLst>
          </p:nvPr>
        </p:nvGraphicFramePr>
        <p:xfrm>
          <a:off x="679870" y="2075277"/>
          <a:ext cx="7839662" cy="44035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07292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205" y="269002"/>
            <a:ext cx="7041240" cy="741362"/>
          </a:xfrm>
        </p:spPr>
        <p:txBody>
          <a:bodyPr anchor="ctr"/>
          <a:lstStyle/>
          <a:p>
            <a:r>
              <a:rPr lang="en-US" dirty="0" err="1" smtClean="0">
                <a:solidFill>
                  <a:schemeClr val="bg1"/>
                </a:solidFill>
              </a:rPr>
              <a:t>WatchDOX</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CFBA6597-D7DA-DC49-90B6-6291F05CD5D3}" type="slidenum">
              <a:rPr lang="en-US" smtClean="0"/>
              <a:t>32</a:t>
            </a:fld>
            <a:endParaRPr lang="en-US" dirty="0"/>
          </a:p>
        </p:txBody>
      </p:sp>
      <p:sp>
        <p:nvSpPr>
          <p:cNvPr id="4" name="Content Placeholder 3"/>
          <p:cNvSpPr>
            <a:spLocks noGrp="1"/>
          </p:cNvSpPr>
          <p:nvPr>
            <p:ph idx="1"/>
          </p:nvPr>
        </p:nvSpPr>
        <p:spPr>
          <a:xfrm>
            <a:off x="747205" y="1507958"/>
            <a:ext cx="7610731" cy="4479186"/>
          </a:xfrm>
        </p:spPr>
        <p:txBody>
          <a:bodyPr>
            <a:normAutofit lnSpcReduction="10000"/>
          </a:bodyPr>
          <a:lstStyle/>
          <a:p>
            <a:r>
              <a:rPr lang="en-US" sz="2800" dirty="0" smtClean="0"/>
              <a:t>Secured file-sharing platform where each contest participant can download the data set and supporting documents, and upload your final submissions</a:t>
            </a:r>
          </a:p>
          <a:p>
            <a:r>
              <a:rPr lang="en-US" sz="2800" dirty="0" smtClean="0"/>
              <a:t>Permission granted via email address</a:t>
            </a:r>
          </a:p>
          <a:p>
            <a:r>
              <a:rPr lang="en-US" sz="2800" dirty="0" smtClean="0"/>
              <a:t>Data set will expire following the contest submission deadline</a:t>
            </a:r>
            <a:endParaRPr lang="en-US" sz="2800" dirty="0"/>
          </a:p>
        </p:txBody>
      </p:sp>
    </p:spTree>
    <p:extLst>
      <p:ext uri="{BB962C8B-B14F-4D97-AF65-F5344CB8AC3E}">
        <p14:creationId xmlns:p14="http://schemas.microsoft.com/office/powerpoint/2010/main" val="21868850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i="1" spc="310" dirty="0" smtClean="0">
                <a:solidFill>
                  <a:schemeClr val="bg1"/>
                </a:solidFill>
              </a:rPr>
              <a:t>Questions?</a:t>
            </a:r>
            <a:endParaRPr lang="en-US" spc="310" dirty="0">
              <a:solidFill>
                <a:schemeClr val="bg1"/>
              </a:solidFill>
            </a:endParaRPr>
          </a:p>
        </p:txBody>
      </p:sp>
      <p:sp>
        <p:nvSpPr>
          <p:cNvPr id="2" name="Slide Number Placeholder 1"/>
          <p:cNvSpPr>
            <a:spLocks noGrp="1"/>
          </p:cNvSpPr>
          <p:nvPr>
            <p:ph type="sldNum" sz="quarter" idx="12"/>
          </p:nvPr>
        </p:nvSpPr>
        <p:spPr/>
        <p:txBody>
          <a:bodyPr/>
          <a:lstStyle/>
          <a:p>
            <a:fld id="{CFBA6597-D7DA-DC49-90B6-6291F05CD5D3}" type="slidenum">
              <a:rPr lang="en-US" smtClean="0"/>
              <a:t>33</a:t>
            </a:fld>
            <a:endParaRPr lang="en-US" dirty="0"/>
          </a:p>
        </p:txBody>
      </p:sp>
    </p:spTree>
    <p:extLst>
      <p:ext uri="{BB962C8B-B14F-4D97-AF65-F5344CB8AC3E}">
        <p14:creationId xmlns:p14="http://schemas.microsoft.com/office/powerpoint/2010/main" val="2957571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S:\Live Well San Diego\Living Safely\Live Well Living Safely Safety Strategy\Photos\sheriff.png"/>
          <p:cNvPicPr>
            <a:picLocks noChangeAspect="1" noChangeArrowheads="1"/>
          </p:cNvPicPr>
          <p:nvPr/>
        </p:nvPicPr>
        <p:blipFill rotWithShape="1">
          <a:blip r:embed="rId3" cstate="print"/>
          <a:srcRect l="3900" t="6292" r="4973" b="6819"/>
          <a:stretch/>
        </p:blipFill>
        <p:spPr bwMode="auto">
          <a:xfrm>
            <a:off x="1285876" y="1664722"/>
            <a:ext cx="2249256" cy="1382276"/>
          </a:xfrm>
          <a:prstGeom prst="rect">
            <a:avLst/>
          </a:prstGeom>
          <a:ln>
            <a:noFill/>
          </a:ln>
          <a:effectLst/>
        </p:spPr>
      </p:pic>
      <p:pic>
        <p:nvPicPr>
          <p:cNvPr id="4" name="Picture 3" descr="121710 County Engine at Campo Fire 3.JPG"/>
          <p:cNvPicPr>
            <a:picLocks noChangeAspect="1"/>
          </p:cNvPicPr>
          <p:nvPr/>
        </p:nvPicPr>
        <p:blipFill>
          <a:blip r:embed="rId4" cstate="print"/>
          <a:stretch>
            <a:fillRect/>
          </a:stretch>
        </p:blipFill>
        <p:spPr>
          <a:xfrm>
            <a:off x="1285876" y="5004310"/>
            <a:ext cx="2251945" cy="1268668"/>
          </a:xfrm>
          <a:prstGeom prst="rect">
            <a:avLst/>
          </a:prstGeom>
          <a:ln>
            <a:noFill/>
          </a:ln>
          <a:effectLst/>
        </p:spPr>
      </p:pic>
      <p:pic>
        <p:nvPicPr>
          <p:cNvPr id="5" name="Picture 4" descr="biking.png"/>
          <p:cNvPicPr>
            <a:picLocks noChangeAspect="1"/>
          </p:cNvPicPr>
          <p:nvPr/>
        </p:nvPicPr>
        <p:blipFill rotWithShape="1">
          <a:blip r:embed="rId5" cstate="print"/>
          <a:srcRect l="4232" t="2067" r="5095" b="5096"/>
          <a:stretch/>
        </p:blipFill>
        <p:spPr>
          <a:xfrm>
            <a:off x="1285876" y="3323778"/>
            <a:ext cx="2249253" cy="1382276"/>
          </a:xfrm>
          <a:prstGeom prst="rect">
            <a:avLst/>
          </a:prstGeom>
          <a:ln>
            <a:noFill/>
          </a:ln>
          <a:effectLst/>
        </p:spPr>
      </p:pic>
      <p:sp>
        <p:nvSpPr>
          <p:cNvPr id="11" name="TextBox 10"/>
          <p:cNvSpPr txBox="1"/>
          <p:nvPr/>
        </p:nvSpPr>
        <p:spPr>
          <a:xfrm>
            <a:off x="3722229" y="1876325"/>
            <a:ext cx="4495800" cy="954107"/>
          </a:xfrm>
          <a:prstGeom prst="rect">
            <a:avLst/>
          </a:prstGeom>
          <a:noFill/>
        </p:spPr>
        <p:txBody>
          <a:bodyPr wrap="square" rtlCol="0">
            <a:spAutoFit/>
          </a:bodyPr>
          <a:lstStyle/>
          <a:p>
            <a:pPr algn="ctr"/>
            <a:r>
              <a:rPr lang="en-US" sz="2800" dirty="0" smtClean="0">
                <a:solidFill>
                  <a:srgbClr val="F47F26"/>
                </a:solidFill>
                <a:cs typeface="Gautami" panose="020B0502040204020203" pitchFamily="34" charset="0"/>
              </a:rPr>
              <a:t>Residents are </a:t>
            </a:r>
            <a:r>
              <a:rPr lang="en-US" sz="2800" b="1" i="1" dirty="0" smtClean="0">
                <a:solidFill>
                  <a:srgbClr val="F47F26"/>
                </a:solidFill>
                <a:cs typeface="Gautami" panose="020B0502040204020203" pitchFamily="34" charset="0"/>
              </a:rPr>
              <a:t>protected</a:t>
            </a:r>
            <a:r>
              <a:rPr lang="en-US" sz="2800" b="1" dirty="0" smtClean="0">
                <a:solidFill>
                  <a:srgbClr val="F47F26"/>
                </a:solidFill>
                <a:cs typeface="Gautami" panose="020B0502040204020203" pitchFamily="34" charset="0"/>
              </a:rPr>
              <a:t> </a:t>
            </a:r>
            <a:r>
              <a:rPr lang="en-US" sz="2800" dirty="0" smtClean="0">
                <a:solidFill>
                  <a:srgbClr val="F47F26"/>
                </a:solidFill>
                <a:cs typeface="Gautami" panose="020B0502040204020203" pitchFamily="34" charset="0"/>
              </a:rPr>
              <a:t>from crime and abuse</a:t>
            </a:r>
            <a:endParaRPr lang="en-US" sz="2800" dirty="0">
              <a:solidFill>
                <a:srgbClr val="F47F26"/>
              </a:solidFill>
              <a:cs typeface="Gautami" panose="020B0502040204020203" pitchFamily="34" charset="0"/>
            </a:endParaRPr>
          </a:p>
        </p:txBody>
      </p:sp>
      <p:sp>
        <p:nvSpPr>
          <p:cNvPr id="12" name="TextBox 11"/>
          <p:cNvSpPr txBox="1"/>
          <p:nvPr/>
        </p:nvSpPr>
        <p:spPr>
          <a:xfrm>
            <a:off x="3802911" y="3503493"/>
            <a:ext cx="4245714" cy="954107"/>
          </a:xfrm>
          <a:prstGeom prst="rect">
            <a:avLst/>
          </a:prstGeom>
          <a:noFill/>
        </p:spPr>
        <p:txBody>
          <a:bodyPr wrap="square" rtlCol="0">
            <a:spAutoFit/>
          </a:bodyPr>
          <a:lstStyle/>
          <a:p>
            <a:pPr algn="ctr"/>
            <a:r>
              <a:rPr lang="en-US" sz="2800" dirty="0" smtClean="0">
                <a:solidFill>
                  <a:srgbClr val="F47F26"/>
                </a:solidFill>
                <a:cs typeface="Helvetica" panose="020B0604020202020204" pitchFamily="34" charset="0"/>
              </a:rPr>
              <a:t>Neighborhoods are </a:t>
            </a:r>
            <a:r>
              <a:rPr lang="en-US" sz="2800" b="1" i="1" dirty="0" smtClean="0">
                <a:solidFill>
                  <a:srgbClr val="F47F26"/>
                </a:solidFill>
                <a:cs typeface="Helvetica" panose="020B0604020202020204" pitchFamily="34" charset="0"/>
              </a:rPr>
              <a:t>safe</a:t>
            </a:r>
            <a:r>
              <a:rPr lang="en-US" sz="2800" dirty="0" smtClean="0">
                <a:solidFill>
                  <a:srgbClr val="F47F26"/>
                </a:solidFill>
                <a:cs typeface="Helvetica" panose="020B0604020202020204" pitchFamily="34" charset="0"/>
              </a:rPr>
              <a:t> to live, work and play</a:t>
            </a:r>
            <a:endParaRPr lang="en-US" sz="2800" dirty="0">
              <a:solidFill>
                <a:srgbClr val="F47F26"/>
              </a:solidFill>
              <a:cs typeface="Helvetica" panose="020B0604020202020204" pitchFamily="34" charset="0"/>
            </a:endParaRPr>
          </a:p>
        </p:txBody>
      </p:sp>
      <p:sp>
        <p:nvSpPr>
          <p:cNvPr id="13" name="TextBox 12"/>
          <p:cNvSpPr txBox="1"/>
          <p:nvPr/>
        </p:nvSpPr>
        <p:spPr>
          <a:xfrm>
            <a:off x="3802911" y="5094168"/>
            <a:ext cx="4782671" cy="954107"/>
          </a:xfrm>
          <a:prstGeom prst="rect">
            <a:avLst/>
          </a:prstGeom>
          <a:noFill/>
        </p:spPr>
        <p:txBody>
          <a:bodyPr wrap="square" rtlCol="0">
            <a:spAutoFit/>
          </a:bodyPr>
          <a:lstStyle/>
          <a:p>
            <a:pPr algn="ctr"/>
            <a:r>
              <a:rPr lang="en-US" sz="2800" dirty="0" smtClean="0">
                <a:solidFill>
                  <a:srgbClr val="F47F26"/>
                </a:solidFill>
                <a:cs typeface="Helvetica" panose="020B0604020202020204" pitchFamily="34" charset="0"/>
              </a:rPr>
              <a:t>Communities are </a:t>
            </a:r>
            <a:r>
              <a:rPr lang="en-US" sz="2800" b="1" i="1" dirty="0" smtClean="0">
                <a:solidFill>
                  <a:srgbClr val="F47F26"/>
                </a:solidFill>
                <a:cs typeface="Helvetica" panose="020B0604020202020204" pitchFamily="34" charset="0"/>
              </a:rPr>
              <a:t>resilient</a:t>
            </a:r>
            <a:r>
              <a:rPr lang="en-US" sz="2800" dirty="0" smtClean="0">
                <a:solidFill>
                  <a:srgbClr val="F47F26"/>
                </a:solidFill>
                <a:cs typeface="Helvetica" panose="020B0604020202020204" pitchFamily="34" charset="0"/>
              </a:rPr>
              <a:t> </a:t>
            </a:r>
          </a:p>
          <a:p>
            <a:pPr algn="ctr"/>
            <a:r>
              <a:rPr lang="en-US" sz="2800" dirty="0" smtClean="0">
                <a:solidFill>
                  <a:srgbClr val="F47F26"/>
                </a:solidFill>
                <a:cs typeface="Helvetica" panose="020B0604020202020204" pitchFamily="34" charset="0"/>
              </a:rPr>
              <a:t>to disaster and emergencies</a:t>
            </a:r>
            <a:endParaRPr lang="en-US" sz="2800" dirty="0">
              <a:solidFill>
                <a:srgbClr val="F47F26"/>
              </a:solidFill>
              <a:cs typeface="Helvetica" panose="020B0604020202020204" pitchFamily="34" charset="0"/>
            </a:endParaRPr>
          </a:p>
        </p:txBody>
      </p:sp>
      <p:sp>
        <p:nvSpPr>
          <p:cNvPr id="3" name="Slide Number Placeholder 2"/>
          <p:cNvSpPr>
            <a:spLocks noGrp="1"/>
          </p:cNvSpPr>
          <p:nvPr>
            <p:ph type="sldNum" sz="quarter" idx="12"/>
          </p:nvPr>
        </p:nvSpPr>
        <p:spPr/>
        <p:txBody>
          <a:bodyPr/>
          <a:lstStyle/>
          <a:p>
            <a:fld id="{4F569329-6483-41FE-91C6-B8BF0B63D32E}" type="slidenum">
              <a:rPr lang="en-US" smtClean="0">
                <a:solidFill>
                  <a:srgbClr val="808080">
                    <a:lumMod val="60000"/>
                    <a:lumOff val="40000"/>
                  </a:srgbClr>
                </a:solidFill>
              </a:rPr>
              <a:pPr/>
              <a:t>4</a:t>
            </a:fld>
            <a:endParaRPr lang="en-US">
              <a:solidFill>
                <a:srgbClr val="808080">
                  <a:lumMod val="60000"/>
                  <a:lumOff val="40000"/>
                </a:srgbClr>
              </a:solidFill>
            </a:endParaRPr>
          </a:p>
        </p:txBody>
      </p:sp>
      <p:sp>
        <p:nvSpPr>
          <p:cNvPr id="2" name="Rectangle 1"/>
          <p:cNvSpPr/>
          <p:nvPr/>
        </p:nvSpPr>
        <p:spPr>
          <a:xfrm>
            <a:off x="3535131" y="1664722"/>
            <a:ext cx="5189769" cy="1382276"/>
          </a:xfrm>
          <a:prstGeom prst="rect">
            <a:avLst/>
          </a:prstGeom>
          <a:noFill/>
          <a:ln w="12700">
            <a:solidFill>
              <a:srgbClr val="F47F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535130" y="3323778"/>
            <a:ext cx="5189769" cy="1382276"/>
          </a:xfrm>
          <a:prstGeom prst="rect">
            <a:avLst/>
          </a:prstGeom>
          <a:noFill/>
          <a:ln w="12700">
            <a:solidFill>
              <a:srgbClr val="F47F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535129" y="5004310"/>
            <a:ext cx="5189769" cy="1268668"/>
          </a:xfrm>
          <a:prstGeom prst="rect">
            <a:avLst/>
          </a:prstGeom>
          <a:noFill/>
          <a:ln w="12700">
            <a:solidFill>
              <a:srgbClr val="F47F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81000" y="1306161"/>
            <a:ext cx="1387091" cy="1327029"/>
          </a:xfrm>
          <a:prstGeom prst="ellipse">
            <a:avLst/>
          </a:prstGeom>
          <a:solidFill>
            <a:srgbClr val="F47F26"/>
          </a:solidFill>
          <a:ln w="76200">
            <a:solidFill>
              <a:srgbClr val="F47F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b="1" dirty="0" smtClean="0">
                <a:solidFill>
                  <a:schemeClr val="bg1"/>
                </a:solidFill>
              </a:rPr>
              <a:t>Approved October 2012</a:t>
            </a:r>
            <a:endParaRPr lang="en-US" sz="1300" b="1" dirty="0">
              <a:solidFill>
                <a:schemeClr val="bg1"/>
              </a:solidFill>
            </a:endParaRPr>
          </a:p>
        </p:txBody>
      </p:sp>
      <p:sp>
        <p:nvSpPr>
          <p:cNvPr id="14" name="Title 28"/>
          <p:cNvSpPr txBox="1">
            <a:spLocks/>
          </p:cNvSpPr>
          <p:nvPr/>
        </p:nvSpPr>
        <p:spPr>
          <a:xfrm>
            <a:off x="510644" y="257626"/>
            <a:ext cx="5216602" cy="741362"/>
          </a:xfrm>
          <a:prstGeom prst="rect">
            <a:avLst/>
          </a:prstGeom>
        </p:spPr>
        <p:txBody>
          <a:bodyPr vert="horz" lIns="0" tIns="0" rIns="0" bIns="0" rtlCol="0" anchor="ctr">
            <a:noAutofit/>
          </a:bodyPr>
          <a:lstStyle>
            <a:lvl1pPr algn="l" defTabSz="457200" rtl="0" eaLnBrk="1" latinLnBrk="0" hangingPunct="1">
              <a:lnSpc>
                <a:spcPct val="90000"/>
              </a:lnSpc>
              <a:spcBef>
                <a:spcPct val="0"/>
              </a:spcBef>
              <a:buNone/>
              <a:defRPr sz="2800" b="1" i="0" kern="1200" cap="all" baseline="0">
                <a:solidFill>
                  <a:schemeClr val="bg1"/>
                </a:solidFill>
                <a:latin typeface="+mj-lt"/>
                <a:ea typeface="+mj-ea"/>
                <a:cs typeface="Avenir Medium"/>
              </a:defRPr>
            </a:lvl1pPr>
          </a:lstStyle>
          <a:p>
            <a:r>
              <a:rPr lang="en-US" dirty="0" smtClean="0">
                <a:solidFill>
                  <a:prstClr val="white"/>
                </a:solidFill>
              </a:rPr>
              <a:t>Living safely</a:t>
            </a:r>
            <a:endParaRPr lang="en-US" dirty="0">
              <a:solidFill>
                <a:prstClr val="white"/>
              </a:solidFill>
            </a:endParaRPr>
          </a:p>
        </p:txBody>
      </p:sp>
    </p:spTree>
    <p:extLst>
      <p:ext uri="{BB962C8B-B14F-4D97-AF65-F5344CB8AC3E}">
        <p14:creationId xmlns:p14="http://schemas.microsoft.com/office/powerpoint/2010/main" val="28142055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122" b="15972"/>
          <a:stretch/>
        </p:blipFill>
        <p:spPr bwMode="auto">
          <a:xfrm>
            <a:off x="1171575" y="1551105"/>
            <a:ext cx="2093339" cy="1459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1575" y="3258427"/>
            <a:ext cx="2093339" cy="1459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CFBA6597-D7DA-DC49-90B6-6291F05CD5D3}" type="slidenum">
              <a:rPr lang="en-US" smtClean="0"/>
              <a:t>5</a:t>
            </a:fld>
            <a:endParaRPr lang="en-US"/>
          </a:p>
        </p:txBody>
      </p:sp>
      <p:sp>
        <p:nvSpPr>
          <p:cNvPr id="3" name="Rectangle 2"/>
          <p:cNvSpPr/>
          <p:nvPr/>
        </p:nvSpPr>
        <p:spPr>
          <a:xfrm>
            <a:off x="3264915" y="1551105"/>
            <a:ext cx="5421882" cy="1459642"/>
          </a:xfrm>
          <a:prstGeom prst="rect">
            <a:avLst/>
          </a:prstGeom>
          <a:noFill/>
          <a:ln w="12700">
            <a:solidFill>
              <a:srgbClr val="7790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2"/>
            <a:r>
              <a:rPr lang="en-US" b="1" dirty="0">
                <a:solidFill>
                  <a:srgbClr val="779042"/>
                </a:solidFill>
              </a:rPr>
              <a:t>Built and Natural Environment</a:t>
            </a:r>
          </a:p>
          <a:p>
            <a:pPr marL="1257300" lvl="2" indent="-342900">
              <a:buFont typeface="Wingdings" panose="05000000000000000000" pitchFamily="2" charset="2"/>
              <a:buChar char="§"/>
            </a:pPr>
            <a:r>
              <a:rPr lang="en-US" dirty="0">
                <a:solidFill>
                  <a:srgbClr val="779042"/>
                </a:solidFill>
              </a:rPr>
              <a:t>Transportation</a:t>
            </a:r>
          </a:p>
          <a:p>
            <a:pPr marL="1257300" lvl="2" indent="-342900">
              <a:buFont typeface="Wingdings" panose="05000000000000000000" pitchFamily="2" charset="2"/>
              <a:buChar char="§"/>
            </a:pPr>
            <a:r>
              <a:rPr lang="en-US" dirty="0">
                <a:solidFill>
                  <a:srgbClr val="779042"/>
                </a:solidFill>
              </a:rPr>
              <a:t>Built Environment &amp; Neighborhoods</a:t>
            </a:r>
          </a:p>
          <a:p>
            <a:pPr marL="1257300" lvl="2" indent="-342900">
              <a:buFont typeface="Wingdings" panose="05000000000000000000" pitchFamily="2" charset="2"/>
              <a:buChar char="§"/>
            </a:pPr>
            <a:r>
              <a:rPr lang="en-US" dirty="0">
                <a:solidFill>
                  <a:srgbClr val="779042"/>
                </a:solidFill>
              </a:rPr>
              <a:t>Natural Environment</a:t>
            </a:r>
          </a:p>
          <a:p>
            <a:pPr marL="1257300" lvl="2" indent="-342900">
              <a:buFont typeface="Wingdings" panose="05000000000000000000" pitchFamily="2" charset="2"/>
              <a:buChar char="§"/>
            </a:pPr>
            <a:r>
              <a:rPr lang="en-US" dirty="0">
                <a:solidFill>
                  <a:srgbClr val="779042"/>
                </a:solidFill>
              </a:rPr>
              <a:t>Housing</a:t>
            </a:r>
          </a:p>
        </p:txBody>
      </p:sp>
      <p:sp>
        <p:nvSpPr>
          <p:cNvPr id="18" name="Rectangle 17"/>
          <p:cNvSpPr/>
          <p:nvPr/>
        </p:nvSpPr>
        <p:spPr>
          <a:xfrm>
            <a:off x="3264915" y="3258427"/>
            <a:ext cx="5421882" cy="1459642"/>
          </a:xfrm>
          <a:prstGeom prst="rect">
            <a:avLst/>
          </a:prstGeom>
          <a:noFill/>
          <a:ln w="12700">
            <a:solidFill>
              <a:srgbClr val="7790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2"/>
            <a:r>
              <a:rPr lang="en-US" b="1" dirty="0" smtClean="0">
                <a:solidFill>
                  <a:srgbClr val="779042"/>
                </a:solidFill>
              </a:rPr>
              <a:t>Enrichment</a:t>
            </a:r>
            <a:endParaRPr lang="en-US" b="1" dirty="0">
              <a:solidFill>
                <a:srgbClr val="779042"/>
              </a:solidFill>
            </a:endParaRPr>
          </a:p>
          <a:p>
            <a:pPr marL="1257300" lvl="2" indent="-342900">
              <a:buFont typeface="Wingdings" panose="05000000000000000000" pitchFamily="2" charset="2"/>
              <a:buChar char="§"/>
            </a:pPr>
            <a:r>
              <a:rPr lang="en-US" dirty="0" smtClean="0">
                <a:solidFill>
                  <a:srgbClr val="779042"/>
                </a:solidFill>
              </a:rPr>
              <a:t>Civic Life</a:t>
            </a:r>
            <a:endParaRPr lang="en-US" dirty="0">
              <a:solidFill>
                <a:srgbClr val="779042"/>
              </a:solidFill>
            </a:endParaRPr>
          </a:p>
          <a:p>
            <a:pPr marL="1257300" lvl="2" indent="-342900">
              <a:buFont typeface="Wingdings" panose="05000000000000000000" pitchFamily="2" charset="2"/>
              <a:buChar char="§"/>
            </a:pPr>
            <a:r>
              <a:rPr lang="en-US" dirty="0" smtClean="0">
                <a:solidFill>
                  <a:srgbClr val="779042"/>
                </a:solidFill>
              </a:rPr>
              <a:t>Community Activities</a:t>
            </a:r>
            <a:endParaRPr lang="en-US" dirty="0">
              <a:solidFill>
                <a:srgbClr val="779042"/>
              </a:solidFill>
            </a:endParaRPr>
          </a:p>
        </p:txBody>
      </p:sp>
      <p:sp>
        <p:nvSpPr>
          <p:cNvPr id="19" name="Rectangle 18"/>
          <p:cNvSpPr/>
          <p:nvPr/>
        </p:nvSpPr>
        <p:spPr>
          <a:xfrm>
            <a:off x="3264913" y="4938969"/>
            <a:ext cx="5421883" cy="1459642"/>
          </a:xfrm>
          <a:prstGeom prst="rect">
            <a:avLst/>
          </a:prstGeom>
          <a:noFill/>
          <a:ln w="12700">
            <a:solidFill>
              <a:srgbClr val="7790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2"/>
            <a:r>
              <a:rPr lang="en-US" b="1" dirty="0" smtClean="0">
                <a:solidFill>
                  <a:srgbClr val="779042"/>
                </a:solidFill>
              </a:rPr>
              <a:t>Prosperity, Economy &amp; Education</a:t>
            </a:r>
            <a:endParaRPr lang="en-US" b="1" dirty="0">
              <a:solidFill>
                <a:srgbClr val="779042"/>
              </a:solidFill>
            </a:endParaRPr>
          </a:p>
          <a:p>
            <a:pPr marL="1257300" lvl="2" indent="-342900">
              <a:buFont typeface="Wingdings" panose="05000000000000000000" pitchFamily="2" charset="2"/>
              <a:buChar char="§"/>
            </a:pPr>
            <a:r>
              <a:rPr lang="en-US" dirty="0" smtClean="0">
                <a:solidFill>
                  <a:srgbClr val="779042"/>
                </a:solidFill>
              </a:rPr>
              <a:t>Workforce/Education</a:t>
            </a:r>
            <a:endParaRPr lang="en-US" dirty="0">
              <a:solidFill>
                <a:srgbClr val="779042"/>
              </a:solidFill>
            </a:endParaRPr>
          </a:p>
          <a:p>
            <a:pPr marL="1257300" lvl="2" indent="-342900">
              <a:buFont typeface="Wingdings" panose="05000000000000000000" pitchFamily="2" charset="2"/>
              <a:buChar char="§"/>
            </a:pPr>
            <a:r>
              <a:rPr lang="en-US" dirty="0" smtClean="0">
                <a:solidFill>
                  <a:srgbClr val="779042"/>
                </a:solidFill>
              </a:rPr>
              <a:t>Economic Development</a:t>
            </a:r>
            <a:endParaRPr lang="en-US" dirty="0">
              <a:solidFill>
                <a:srgbClr val="779042"/>
              </a:solidFill>
            </a:endParaRPr>
          </a:p>
        </p:txBody>
      </p:sp>
      <p:pic>
        <p:nvPicPr>
          <p:cNvPr id="7"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t="12365" b="8124"/>
          <a:stretch/>
        </p:blipFill>
        <p:spPr bwMode="auto">
          <a:xfrm>
            <a:off x="1171575" y="4938969"/>
            <a:ext cx="2093340" cy="1459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Oval 19"/>
          <p:cNvSpPr/>
          <p:nvPr/>
        </p:nvSpPr>
        <p:spPr>
          <a:xfrm>
            <a:off x="209060" y="1300926"/>
            <a:ext cx="1387091" cy="1327029"/>
          </a:xfrm>
          <a:prstGeom prst="ellipse">
            <a:avLst/>
          </a:prstGeom>
          <a:solidFill>
            <a:srgbClr val="779042"/>
          </a:solidFill>
          <a:ln w="76200">
            <a:solidFill>
              <a:srgbClr val="7790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b="1" dirty="0" smtClean="0">
                <a:solidFill>
                  <a:schemeClr val="bg1"/>
                </a:solidFill>
              </a:rPr>
              <a:t>Approved October 2014</a:t>
            </a:r>
            <a:endParaRPr lang="en-US" sz="1300" b="1" dirty="0">
              <a:solidFill>
                <a:schemeClr val="bg1"/>
              </a:solidFill>
            </a:endParaRPr>
          </a:p>
        </p:txBody>
      </p:sp>
      <p:sp>
        <p:nvSpPr>
          <p:cNvPr id="11" name="Title 28"/>
          <p:cNvSpPr txBox="1">
            <a:spLocks/>
          </p:cNvSpPr>
          <p:nvPr/>
        </p:nvSpPr>
        <p:spPr>
          <a:xfrm>
            <a:off x="510644" y="257626"/>
            <a:ext cx="5216602" cy="741362"/>
          </a:xfrm>
          <a:prstGeom prst="rect">
            <a:avLst/>
          </a:prstGeom>
        </p:spPr>
        <p:txBody>
          <a:bodyPr vert="horz" lIns="0" tIns="0" rIns="0" bIns="0" rtlCol="0" anchor="ctr">
            <a:noAutofit/>
          </a:bodyPr>
          <a:lstStyle>
            <a:lvl1pPr algn="l" defTabSz="457200" rtl="0" eaLnBrk="1" latinLnBrk="0" hangingPunct="1">
              <a:lnSpc>
                <a:spcPct val="90000"/>
              </a:lnSpc>
              <a:spcBef>
                <a:spcPct val="0"/>
              </a:spcBef>
              <a:buNone/>
              <a:defRPr sz="2800" b="1" i="0" kern="1200" cap="all" baseline="0">
                <a:solidFill>
                  <a:schemeClr val="bg1"/>
                </a:solidFill>
                <a:latin typeface="+mj-lt"/>
                <a:ea typeface="+mj-ea"/>
                <a:cs typeface="Avenir Medium"/>
              </a:defRPr>
            </a:lvl1pPr>
          </a:lstStyle>
          <a:p>
            <a:r>
              <a:rPr lang="en-US" dirty="0" smtClean="0">
                <a:solidFill>
                  <a:prstClr val="white"/>
                </a:solidFill>
              </a:rPr>
              <a:t>thriving</a:t>
            </a:r>
            <a:endParaRPr lang="en-US" dirty="0">
              <a:solidFill>
                <a:prstClr val="white"/>
              </a:solidFill>
            </a:endParaRPr>
          </a:p>
        </p:txBody>
      </p:sp>
    </p:spTree>
    <p:extLst>
      <p:ext uri="{BB962C8B-B14F-4D97-AF65-F5344CB8AC3E}">
        <p14:creationId xmlns:p14="http://schemas.microsoft.com/office/powerpoint/2010/main" val="1358290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OSI\LWSD\Communications\Pyramid\LWSD-Vision-Pyramid-V4-just-pyramid-1008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89" y="-248561"/>
            <a:ext cx="9669779" cy="7520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321629" y="232508"/>
            <a:ext cx="6054563" cy="741362"/>
          </a:xfrm>
          <a:prstGeom prst="rect">
            <a:avLst/>
          </a:prstGeom>
        </p:spPr>
        <p:txBody>
          <a:bodyPr anchor="ctr"/>
          <a:lstStyle>
            <a:lvl1pPr algn="l" defTabSz="457200" rtl="0" eaLnBrk="1" latinLnBrk="0" hangingPunct="1">
              <a:lnSpc>
                <a:spcPct val="90000"/>
              </a:lnSpc>
              <a:spcBef>
                <a:spcPct val="0"/>
              </a:spcBef>
              <a:buNone/>
              <a:defRPr sz="2400" kern="1200" cap="all">
                <a:solidFill>
                  <a:schemeClr val="bg1"/>
                </a:solidFill>
                <a:latin typeface="+mj-lt"/>
                <a:ea typeface="+mj-ea"/>
                <a:cs typeface="Avenir Medium"/>
              </a:defRPr>
            </a:lvl1pPr>
          </a:lstStyle>
          <a:p>
            <a:r>
              <a:rPr lang="en-US" sz="2800" b="1" dirty="0" smtClean="0">
                <a:solidFill>
                  <a:prstClr val="white"/>
                </a:solidFill>
              </a:rPr>
              <a:t>Comprehensive </a:t>
            </a:r>
            <a:br>
              <a:rPr lang="en-US" sz="2800" b="1" dirty="0" smtClean="0">
                <a:solidFill>
                  <a:prstClr val="white"/>
                </a:solidFill>
              </a:rPr>
            </a:br>
            <a:r>
              <a:rPr lang="en-US" sz="2800" b="1" dirty="0" smtClean="0">
                <a:solidFill>
                  <a:prstClr val="white"/>
                </a:solidFill>
              </a:rPr>
              <a:t>approach</a:t>
            </a:r>
            <a:endParaRPr lang="en-US" sz="2800" b="1" dirty="0">
              <a:solidFill>
                <a:prstClr val="white"/>
              </a:solidFill>
            </a:endParaRPr>
          </a:p>
        </p:txBody>
      </p:sp>
      <p:sp>
        <p:nvSpPr>
          <p:cNvPr id="4" name="Slide Number Placeholder 3"/>
          <p:cNvSpPr>
            <a:spLocks noGrp="1"/>
          </p:cNvSpPr>
          <p:nvPr>
            <p:ph type="sldNum" sz="quarter" idx="12"/>
          </p:nvPr>
        </p:nvSpPr>
        <p:spPr/>
        <p:txBody>
          <a:bodyPr/>
          <a:lstStyle/>
          <a:p>
            <a:fld id="{CFBA6597-D7DA-DC49-90B6-6291F05CD5D3}" type="slidenum">
              <a:rPr lang="en-US" smtClean="0"/>
              <a:pPr/>
              <a:t>6</a:t>
            </a:fld>
            <a:endParaRPr lang="en-US" dirty="0"/>
          </a:p>
        </p:txBody>
      </p:sp>
      <p:sp>
        <p:nvSpPr>
          <p:cNvPr id="15" name="Rounded Rectangle 14"/>
          <p:cNvSpPr/>
          <p:nvPr/>
        </p:nvSpPr>
        <p:spPr>
          <a:xfrm>
            <a:off x="8517621" y="3226671"/>
            <a:ext cx="626379" cy="802404"/>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08994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725" y="269002"/>
            <a:ext cx="5553075" cy="741362"/>
          </a:xfrm>
        </p:spPr>
        <p:txBody>
          <a:bodyPr anchor="ctr"/>
          <a:lstStyle/>
          <a:p>
            <a:r>
              <a:rPr lang="en-US" dirty="0" smtClean="0">
                <a:solidFill>
                  <a:schemeClr val="bg1"/>
                </a:solidFill>
              </a:rPr>
              <a:t>WORKING ACROSS SECTORS</a:t>
            </a:r>
            <a:endParaRPr lang="en-US" b="1" dirty="0">
              <a:solidFill>
                <a:schemeClr val="bg1"/>
              </a:solidFill>
            </a:endParaRPr>
          </a:p>
        </p:txBody>
      </p:sp>
      <p:sp>
        <p:nvSpPr>
          <p:cNvPr id="3" name="Slide Number Placeholder 2"/>
          <p:cNvSpPr>
            <a:spLocks noGrp="1"/>
          </p:cNvSpPr>
          <p:nvPr>
            <p:ph type="sldNum" sz="quarter" idx="12"/>
          </p:nvPr>
        </p:nvSpPr>
        <p:spPr/>
        <p:txBody>
          <a:bodyPr/>
          <a:lstStyle/>
          <a:p>
            <a:fld id="{CFBA6597-D7DA-DC49-90B6-6291F05CD5D3}" type="slidenum">
              <a:rPr lang="en-US" smtClean="0"/>
              <a:t>7</a:t>
            </a:fld>
            <a:endParaRPr lang="en-US"/>
          </a:p>
        </p:txBody>
      </p:sp>
      <p:pic>
        <p:nvPicPr>
          <p:cNvPr id="7" name="Picture 2" descr="S:\OSI\LWSD\Communications\Design\Sector Icons\B&amp;M Sector Icon - text underneat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592" y="3728287"/>
            <a:ext cx="1217613" cy="13620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S:\OSI\LWSD\Communications\Design\Sector Icons\C&amp;FB Sector Icon - text underneat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048" y="3742325"/>
            <a:ext cx="1343946" cy="14825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S:\OSI\LWSD\Communications\Design\Sector Icons\C&amp;M Sector Icon - text underneat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8142" y="3728286"/>
            <a:ext cx="1221006"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OSI\LWSD\Communications\Design\Sector Icons\S&amp;E Sector Icon - text underneat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561" y="3740738"/>
            <a:ext cx="1216025" cy="13636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lfindlay\Desktop\Graphics\LWSD_PARTNER_County.jpg"/>
          <p:cNvPicPr>
            <a:picLocks noChangeAspect="1" noChangeArrowheads="1"/>
          </p:cNvPicPr>
          <p:nvPr/>
        </p:nvPicPr>
        <p:blipFill rotWithShape="1">
          <a:blip r:embed="rId7">
            <a:extLst>
              <a:ext uri="{28A0092B-C50C-407E-A947-70E740481C1C}">
                <a14:useLocalDpi xmlns:a14="http://schemas.microsoft.com/office/drawing/2010/main" val="0"/>
              </a:ext>
            </a:extLst>
          </a:blip>
          <a:srcRect l="50156" t="15333" r="8046" b="13648"/>
          <a:stretch/>
        </p:blipFill>
        <p:spPr bwMode="auto">
          <a:xfrm>
            <a:off x="3662293" y="1551393"/>
            <a:ext cx="1812557" cy="1667207"/>
          </a:xfrm>
          <a:prstGeom prst="rect">
            <a:avLst/>
          </a:prstGeom>
          <a:noFill/>
          <a:ln>
            <a:noFill/>
            <a:prstDash val="solid"/>
          </a:ln>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l="4761" t="26186" r="81236" b="21135"/>
          <a:stretch/>
        </p:blipFill>
        <p:spPr bwMode="auto">
          <a:xfrm>
            <a:off x="222116" y="3643339"/>
            <a:ext cx="1367593" cy="1447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 Placeholder 2"/>
          <p:cNvSpPr>
            <a:spLocks noGrp="1"/>
          </p:cNvSpPr>
          <p:nvPr>
            <p:ph type="body" sz="quarter" idx="13"/>
          </p:nvPr>
        </p:nvSpPr>
        <p:spPr>
          <a:xfrm>
            <a:off x="611007" y="5766710"/>
            <a:ext cx="7993741" cy="589641"/>
          </a:xfrm>
        </p:spPr>
        <p:txBody>
          <a:bodyPr/>
          <a:lstStyle/>
          <a:p>
            <a:pPr algn="ctr"/>
            <a:r>
              <a:rPr lang="en-US" sz="2400" dirty="0" smtClean="0">
                <a:ln>
                  <a:solidFill>
                    <a:srgbClr val="00A9C5"/>
                  </a:solidFill>
                </a:ln>
                <a:solidFill>
                  <a:srgbClr val="00A9C5"/>
                </a:solidFill>
              </a:rPr>
              <a:t>Aligning strategies across all sectors</a:t>
            </a:r>
            <a:endParaRPr lang="en-US" sz="2400" dirty="0">
              <a:ln>
                <a:solidFill>
                  <a:srgbClr val="00A9C5"/>
                </a:solidFill>
              </a:ln>
              <a:solidFill>
                <a:srgbClr val="00A9C5"/>
              </a:solidFill>
            </a:endParaRPr>
          </a:p>
        </p:txBody>
      </p:sp>
      <p:cxnSp>
        <p:nvCxnSpPr>
          <p:cNvPr id="14" name="Straight Connector 13"/>
          <p:cNvCxnSpPr/>
          <p:nvPr/>
        </p:nvCxnSpPr>
        <p:spPr>
          <a:xfrm>
            <a:off x="905913" y="3180895"/>
            <a:ext cx="7342732" cy="0"/>
          </a:xfrm>
          <a:prstGeom prst="line">
            <a:avLst/>
          </a:prstGeom>
          <a:ln w="25400">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4099" idx="0"/>
          </p:cNvCxnSpPr>
          <p:nvPr/>
        </p:nvCxnSpPr>
        <p:spPr>
          <a:xfrm>
            <a:off x="905912" y="3395435"/>
            <a:ext cx="1" cy="247904"/>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911268" y="3188152"/>
            <a:ext cx="0" cy="414565"/>
          </a:xfrm>
          <a:prstGeom prst="line">
            <a:avLst/>
          </a:prstGeom>
          <a:ln w="25400">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748468" y="3188152"/>
            <a:ext cx="0" cy="414565"/>
          </a:xfrm>
          <a:prstGeom prst="line">
            <a:avLst/>
          </a:prstGeom>
          <a:ln w="25400">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568573" y="3180895"/>
            <a:ext cx="0" cy="414565"/>
          </a:xfrm>
          <a:prstGeom prst="line">
            <a:avLst/>
          </a:prstGeom>
          <a:ln w="25400">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398420" y="3180895"/>
            <a:ext cx="0" cy="414565"/>
          </a:xfrm>
          <a:prstGeom prst="line">
            <a:avLst/>
          </a:prstGeom>
          <a:ln w="25400">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8238637" y="3188151"/>
            <a:ext cx="0" cy="414565"/>
          </a:xfrm>
          <a:prstGeom prst="line">
            <a:avLst/>
          </a:prstGeom>
          <a:ln w="25400">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52996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1" y="269002"/>
            <a:ext cx="5682916" cy="741362"/>
          </a:xfrm>
        </p:spPr>
        <p:txBody>
          <a:bodyPr>
            <a:normAutofit fontScale="90000"/>
          </a:bodyPr>
          <a:lstStyle/>
          <a:p>
            <a:r>
              <a:rPr lang="en-US" dirty="0" smtClean="0">
                <a:solidFill>
                  <a:schemeClr val="bg1"/>
                </a:solidFill>
              </a:rPr>
              <a:t>Recognized partners by Fiscal Year and Sector</a:t>
            </a:r>
            <a:endParaRPr lang="en-US" dirty="0">
              <a:solidFill>
                <a:schemeClr val="bg1"/>
              </a:solidFill>
            </a:endParaRPr>
          </a:p>
        </p:txBody>
      </p:sp>
      <p:sp>
        <p:nvSpPr>
          <p:cNvPr id="4" name="TextBox 3"/>
          <p:cNvSpPr txBox="1"/>
          <p:nvPr/>
        </p:nvSpPr>
        <p:spPr>
          <a:xfrm>
            <a:off x="5699760" y="1600200"/>
            <a:ext cx="2529840" cy="1477328"/>
          </a:xfrm>
          <a:prstGeom prst="rect">
            <a:avLst/>
          </a:prstGeom>
          <a:noFill/>
        </p:spPr>
        <p:txBody>
          <a:bodyPr wrap="square" lIns="0" tIns="0" rIns="0" bIns="0" rtlCol="0">
            <a:spAutoFit/>
          </a:bodyPr>
          <a:lstStyle/>
          <a:p>
            <a:pPr algn="ctr" defTabSz="457200"/>
            <a:r>
              <a:rPr lang="en-US" sz="2400" b="1" dirty="0" smtClean="0">
                <a:solidFill>
                  <a:srgbClr val="F48926"/>
                </a:solidFill>
                <a:latin typeface="Avenir Light"/>
                <a:cs typeface="Avenir Light"/>
              </a:rPr>
              <a:t>175</a:t>
            </a:r>
          </a:p>
          <a:p>
            <a:pPr algn="ctr" defTabSz="457200"/>
            <a:r>
              <a:rPr lang="en-US" sz="2400" b="1" dirty="0" smtClean="0">
                <a:solidFill>
                  <a:srgbClr val="F48926"/>
                </a:solidFill>
                <a:cs typeface="Avenir Light"/>
              </a:rPr>
              <a:t>Recognized</a:t>
            </a:r>
            <a:r>
              <a:rPr lang="en-US" sz="2400" b="1" dirty="0" smtClean="0">
                <a:solidFill>
                  <a:srgbClr val="F48926"/>
                </a:solidFill>
                <a:latin typeface="Avenir Light"/>
                <a:cs typeface="Avenir Light"/>
              </a:rPr>
              <a:t> </a:t>
            </a:r>
            <a:r>
              <a:rPr lang="en-US" sz="2400" b="1" dirty="0">
                <a:solidFill>
                  <a:srgbClr val="F48926"/>
                </a:solidFill>
                <a:latin typeface="Avenir Light"/>
                <a:cs typeface="Avenir Light"/>
              </a:rPr>
              <a:t>Partners </a:t>
            </a:r>
          </a:p>
          <a:p>
            <a:pPr algn="ctr" defTabSz="457200"/>
            <a:r>
              <a:rPr lang="en-US" sz="2400" b="1" dirty="0">
                <a:solidFill>
                  <a:srgbClr val="F48926"/>
                </a:solidFill>
                <a:latin typeface="Avenir Light"/>
                <a:cs typeface="Avenir Light"/>
              </a:rPr>
              <a:t>as of </a:t>
            </a:r>
            <a:r>
              <a:rPr lang="en-US" sz="2400" b="1" dirty="0" smtClean="0">
                <a:solidFill>
                  <a:srgbClr val="F48926"/>
                </a:solidFill>
                <a:latin typeface="Avenir Light"/>
                <a:cs typeface="Avenir Light"/>
              </a:rPr>
              <a:t>3/11/16</a:t>
            </a:r>
            <a:endParaRPr lang="en-US" sz="2400" b="1" dirty="0">
              <a:solidFill>
                <a:srgbClr val="F48926"/>
              </a:solidFill>
              <a:latin typeface="Avenir Light"/>
              <a:cs typeface="Avenir Light"/>
            </a:endParaRPr>
          </a:p>
        </p:txBody>
      </p:sp>
      <p:sp>
        <p:nvSpPr>
          <p:cNvPr id="8" name="TextBox 7"/>
          <p:cNvSpPr txBox="1"/>
          <p:nvPr/>
        </p:nvSpPr>
        <p:spPr>
          <a:xfrm>
            <a:off x="491266" y="4800600"/>
            <a:ext cx="3966735" cy="1384995"/>
          </a:xfrm>
          <a:prstGeom prst="rect">
            <a:avLst/>
          </a:prstGeom>
          <a:noFill/>
        </p:spPr>
        <p:txBody>
          <a:bodyPr wrap="square" lIns="0" tIns="0" rIns="0" bIns="0" rtlCol="0">
            <a:spAutoFit/>
          </a:bodyPr>
          <a:lstStyle/>
          <a:p>
            <a:pPr algn="ctr" defTabSz="457200"/>
            <a:r>
              <a:rPr lang="en-US" b="1" dirty="0" smtClean="0">
                <a:solidFill>
                  <a:srgbClr val="2FB4BC"/>
                </a:solidFill>
                <a:latin typeface="Avenir Light"/>
                <a:cs typeface="Avenir Light"/>
              </a:rPr>
              <a:t>12 Cities – More than 2.2 million Residents</a:t>
            </a:r>
          </a:p>
          <a:p>
            <a:pPr algn="ctr" defTabSz="457200"/>
            <a:endParaRPr lang="en-US" b="1" dirty="0" smtClean="0">
              <a:solidFill>
                <a:srgbClr val="00A9C5"/>
              </a:solidFill>
              <a:latin typeface="Avenir Light"/>
              <a:cs typeface="Avenir Light"/>
            </a:endParaRPr>
          </a:p>
          <a:p>
            <a:pPr algn="ctr" defTabSz="457200"/>
            <a:r>
              <a:rPr lang="en-US" b="1" dirty="0" smtClean="0">
                <a:solidFill>
                  <a:srgbClr val="95AF39"/>
                </a:solidFill>
                <a:cs typeface="Avenir Light"/>
              </a:rPr>
              <a:t>29 School Districts – Over 376,701</a:t>
            </a:r>
          </a:p>
          <a:p>
            <a:pPr algn="ctr" defTabSz="457200"/>
            <a:r>
              <a:rPr lang="en-US" b="1" dirty="0">
                <a:solidFill>
                  <a:srgbClr val="95AF39"/>
                </a:solidFill>
                <a:cs typeface="Avenir Light"/>
              </a:rPr>
              <a:t> </a:t>
            </a:r>
            <a:r>
              <a:rPr lang="en-US" b="1" dirty="0" smtClean="0">
                <a:solidFill>
                  <a:srgbClr val="95AF39"/>
                </a:solidFill>
                <a:cs typeface="Avenir Light"/>
              </a:rPr>
              <a:t>                              Students</a:t>
            </a:r>
            <a:endParaRPr lang="en-US" b="1" dirty="0" smtClean="0">
              <a:solidFill>
                <a:srgbClr val="95AF39"/>
              </a:solidFill>
              <a:latin typeface="Avenir Light"/>
              <a:cs typeface="Avenir Light"/>
            </a:endParaRPr>
          </a:p>
        </p:txBody>
      </p:sp>
      <p:graphicFrame>
        <p:nvGraphicFramePr>
          <p:cNvPr id="10" name="Chart 9"/>
          <p:cNvGraphicFramePr>
            <a:graphicFrameLocks/>
          </p:cNvGraphicFramePr>
          <p:nvPr>
            <p:extLst>
              <p:ext uri="{D42A27DB-BD31-4B8C-83A1-F6EECF244321}">
                <p14:modId xmlns:p14="http://schemas.microsoft.com/office/powerpoint/2010/main" val="1383337687"/>
              </p:ext>
            </p:extLst>
          </p:nvPr>
        </p:nvGraphicFramePr>
        <p:xfrm>
          <a:off x="4648200" y="4038600"/>
          <a:ext cx="4376282" cy="2590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a:graphicFrameLocks/>
          </p:cNvGraphicFramePr>
          <p:nvPr>
            <p:extLst>
              <p:ext uri="{D42A27DB-BD31-4B8C-83A1-F6EECF244321}">
                <p14:modId xmlns:p14="http://schemas.microsoft.com/office/powerpoint/2010/main" val="1875023015"/>
              </p:ext>
            </p:extLst>
          </p:nvPr>
        </p:nvGraphicFramePr>
        <p:xfrm>
          <a:off x="4552950" y="38862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p:cNvGraphicFramePr>
            <a:graphicFrameLocks/>
          </p:cNvGraphicFramePr>
          <p:nvPr>
            <p:extLst>
              <p:ext uri="{D42A27DB-BD31-4B8C-83A1-F6EECF244321}">
                <p14:modId xmlns:p14="http://schemas.microsoft.com/office/powerpoint/2010/main" val="3829966686"/>
              </p:ext>
            </p:extLst>
          </p:nvPr>
        </p:nvGraphicFramePr>
        <p:xfrm>
          <a:off x="4419600" y="3905250"/>
          <a:ext cx="4572000" cy="29527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13"/>
          <p:cNvGraphicFramePr>
            <a:graphicFrameLocks/>
          </p:cNvGraphicFramePr>
          <p:nvPr>
            <p:extLst>
              <p:ext uri="{D42A27DB-BD31-4B8C-83A1-F6EECF244321}">
                <p14:modId xmlns:p14="http://schemas.microsoft.com/office/powerpoint/2010/main" val="2925378270"/>
              </p:ext>
            </p:extLst>
          </p:nvPr>
        </p:nvGraphicFramePr>
        <p:xfrm>
          <a:off x="4562475" y="3905250"/>
          <a:ext cx="4572000" cy="295275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p:cNvGraphicFramePr>
            <a:graphicFrameLocks/>
          </p:cNvGraphicFramePr>
          <p:nvPr>
            <p:extLst>
              <p:ext uri="{D42A27DB-BD31-4B8C-83A1-F6EECF244321}">
                <p14:modId xmlns:p14="http://schemas.microsoft.com/office/powerpoint/2010/main" val="2198139190"/>
              </p:ext>
            </p:extLst>
          </p:nvPr>
        </p:nvGraphicFramePr>
        <p:xfrm>
          <a:off x="4290557" y="3810000"/>
          <a:ext cx="4572000" cy="295275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0" name="Chart 19"/>
          <p:cNvGraphicFramePr>
            <a:graphicFrameLocks/>
          </p:cNvGraphicFramePr>
          <p:nvPr>
            <p:extLst>
              <p:ext uri="{D42A27DB-BD31-4B8C-83A1-F6EECF244321}">
                <p14:modId xmlns:p14="http://schemas.microsoft.com/office/powerpoint/2010/main" val="3340639779"/>
              </p:ext>
            </p:extLst>
          </p:nvPr>
        </p:nvGraphicFramePr>
        <p:xfrm>
          <a:off x="4419600" y="3886200"/>
          <a:ext cx="4572000" cy="27432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1" name="Chart 20"/>
          <p:cNvGraphicFramePr>
            <a:graphicFrameLocks/>
          </p:cNvGraphicFramePr>
          <p:nvPr>
            <p:extLst>
              <p:ext uri="{D42A27DB-BD31-4B8C-83A1-F6EECF244321}">
                <p14:modId xmlns:p14="http://schemas.microsoft.com/office/powerpoint/2010/main" val="2303415546"/>
              </p:ext>
            </p:extLst>
          </p:nvPr>
        </p:nvGraphicFramePr>
        <p:xfrm>
          <a:off x="4343400" y="3886200"/>
          <a:ext cx="4572000" cy="27432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4" name="Chart 23"/>
          <p:cNvGraphicFramePr>
            <a:graphicFrameLocks/>
          </p:cNvGraphicFramePr>
          <p:nvPr>
            <p:extLst>
              <p:ext uri="{D42A27DB-BD31-4B8C-83A1-F6EECF244321}">
                <p14:modId xmlns:p14="http://schemas.microsoft.com/office/powerpoint/2010/main" val="51038314"/>
              </p:ext>
            </p:extLst>
          </p:nvPr>
        </p:nvGraphicFramePr>
        <p:xfrm>
          <a:off x="4533900" y="3962400"/>
          <a:ext cx="4572000" cy="27432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2" name="Chart 21"/>
          <p:cNvGraphicFramePr>
            <a:graphicFrameLocks/>
          </p:cNvGraphicFramePr>
          <p:nvPr>
            <p:extLst>
              <p:ext uri="{D42A27DB-BD31-4B8C-83A1-F6EECF244321}">
                <p14:modId xmlns:p14="http://schemas.microsoft.com/office/powerpoint/2010/main" val="1103399629"/>
              </p:ext>
            </p:extLst>
          </p:nvPr>
        </p:nvGraphicFramePr>
        <p:xfrm>
          <a:off x="4345782" y="4114800"/>
          <a:ext cx="4798218" cy="27432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8" name="Chart 17"/>
          <p:cNvGraphicFramePr>
            <a:graphicFrameLocks/>
          </p:cNvGraphicFramePr>
          <p:nvPr>
            <p:extLst>
              <p:ext uri="{D42A27DB-BD31-4B8C-83A1-F6EECF244321}">
                <p14:modId xmlns:p14="http://schemas.microsoft.com/office/powerpoint/2010/main" val="2147385934"/>
              </p:ext>
            </p:extLst>
          </p:nvPr>
        </p:nvGraphicFramePr>
        <p:xfrm>
          <a:off x="4596185" y="3962400"/>
          <a:ext cx="4572000" cy="2743199"/>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Chart 26"/>
          <p:cNvGraphicFramePr>
            <a:graphicFrameLocks/>
          </p:cNvGraphicFramePr>
          <p:nvPr>
            <p:extLst>
              <p:ext uri="{D42A27DB-BD31-4B8C-83A1-F6EECF244321}">
                <p14:modId xmlns:p14="http://schemas.microsoft.com/office/powerpoint/2010/main" val="2457463948"/>
              </p:ext>
            </p:extLst>
          </p:nvPr>
        </p:nvGraphicFramePr>
        <p:xfrm>
          <a:off x="4458001" y="3962400"/>
          <a:ext cx="4572000" cy="27432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5" name="Chart 24"/>
          <p:cNvGraphicFramePr>
            <a:graphicFrameLocks/>
          </p:cNvGraphicFramePr>
          <p:nvPr>
            <p:extLst>
              <p:ext uri="{D42A27DB-BD31-4B8C-83A1-F6EECF244321}">
                <p14:modId xmlns:p14="http://schemas.microsoft.com/office/powerpoint/2010/main" val="288899163"/>
              </p:ext>
            </p:extLst>
          </p:nvPr>
        </p:nvGraphicFramePr>
        <p:xfrm>
          <a:off x="381000" y="1524000"/>
          <a:ext cx="4471987" cy="2677368"/>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30" name="Chart 29"/>
          <p:cNvGraphicFramePr>
            <a:graphicFrameLocks/>
          </p:cNvGraphicFramePr>
          <p:nvPr>
            <p:extLst>
              <p:ext uri="{D42A27DB-BD31-4B8C-83A1-F6EECF244321}">
                <p14:modId xmlns:p14="http://schemas.microsoft.com/office/powerpoint/2010/main" val="2718267813"/>
              </p:ext>
            </p:extLst>
          </p:nvPr>
        </p:nvGraphicFramePr>
        <p:xfrm>
          <a:off x="4437681" y="3505200"/>
          <a:ext cx="4610100" cy="32766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1772887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0050" y="186893"/>
            <a:ext cx="5942877" cy="792162"/>
          </a:xfrm>
          <a:prstGeom prst="rect">
            <a:avLst/>
          </a:prstGeom>
        </p:spPr>
        <p:txBody>
          <a:bodyPr>
            <a:normAutofit/>
          </a:bodyPr>
          <a:lstStyle>
            <a:lvl1pPr algn="l" defTabSz="457200" rtl="0" eaLnBrk="1" latinLnBrk="0" hangingPunct="1">
              <a:lnSpc>
                <a:spcPct val="90000"/>
              </a:lnSpc>
              <a:spcBef>
                <a:spcPct val="0"/>
              </a:spcBef>
              <a:buNone/>
              <a:defRPr sz="2400" kern="1200" cap="all">
                <a:solidFill>
                  <a:schemeClr val="bg1"/>
                </a:solidFill>
                <a:latin typeface="+mj-lt"/>
                <a:ea typeface="+mj-ea"/>
                <a:cs typeface="Avenir Medium"/>
              </a:defRPr>
            </a:lvl1pPr>
          </a:lstStyle>
          <a:p>
            <a:r>
              <a:rPr lang="en-US" b="1" dirty="0" smtClean="0"/>
              <a:t>Collective Action to </a:t>
            </a:r>
            <a:br>
              <a:rPr lang="en-US" b="1" dirty="0" smtClean="0"/>
            </a:br>
            <a:r>
              <a:rPr lang="en-US" b="1" dirty="0" smtClean="0"/>
              <a:t>Community Impact</a:t>
            </a:r>
            <a:endParaRPr lang="en-US" b="1" dirty="0"/>
          </a:p>
        </p:txBody>
      </p:sp>
      <p:sp>
        <p:nvSpPr>
          <p:cNvPr id="4" name="Rectangle 3"/>
          <p:cNvSpPr/>
          <p:nvPr/>
        </p:nvSpPr>
        <p:spPr>
          <a:xfrm>
            <a:off x="400050" y="5191125"/>
            <a:ext cx="4419600" cy="609600"/>
          </a:xfrm>
          <a:prstGeom prst="rect">
            <a:avLst/>
          </a:prstGeom>
          <a:solidFill>
            <a:schemeClr val="bg2">
              <a:lumMod val="95000"/>
              <a:alpha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50000"/>
                  </a:schemeClr>
                </a:solidFill>
              </a:rPr>
              <a:t>Active Military/Veterans</a:t>
            </a:r>
            <a:endParaRPr lang="en-US" dirty="0">
              <a:solidFill>
                <a:schemeClr val="tx1">
                  <a:lumMod val="50000"/>
                </a:schemeClr>
              </a:solidFill>
            </a:endParaRPr>
          </a:p>
        </p:txBody>
      </p:sp>
      <p:sp>
        <p:nvSpPr>
          <p:cNvPr id="5" name="Rectangle 4"/>
          <p:cNvSpPr/>
          <p:nvPr/>
        </p:nvSpPr>
        <p:spPr>
          <a:xfrm>
            <a:off x="400050" y="2981325"/>
            <a:ext cx="4419600" cy="533400"/>
          </a:xfrm>
          <a:prstGeom prst="rect">
            <a:avLst/>
          </a:prstGeom>
          <a:solidFill>
            <a:schemeClr val="bg2">
              <a:lumMod val="95000"/>
              <a:alpha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50000"/>
                  </a:schemeClr>
                </a:solidFill>
              </a:rPr>
              <a:t>Community &amp; Faith-Based Organizations</a:t>
            </a:r>
            <a:endParaRPr lang="en-US" dirty="0">
              <a:solidFill>
                <a:schemeClr val="tx1">
                  <a:lumMod val="50000"/>
                </a:schemeClr>
              </a:solidFill>
            </a:endParaRPr>
          </a:p>
        </p:txBody>
      </p:sp>
      <p:sp>
        <p:nvSpPr>
          <p:cNvPr id="6" name="Rectangle 5"/>
          <p:cNvSpPr/>
          <p:nvPr/>
        </p:nvSpPr>
        <p:spPr>
          <a:xfrm>
            <a:off x="400050" y="4124325"/>
            <a:ext cx="4419600" cy="533400"/>
          </a:xfrm>
          <a:prstGeom prst="rect">
            <a:avLst/>
          </a:prstGeom>
          <a:solidFill>
            <a:schemeClr val="bg2">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Healthcare &amp; Technology  Providers</a:t>
            </a:r>
          </a:p>
        </p:txBody>
      </p:sp>
      <p:sp>
        <p:nvSpPr>
          <p:cNvPr id="7" name="Rectangle 6"/>
          <p:cNvSpPr/>
          <p:nvPr/>
        </p:nvSpPr>
        <p:spPr>
          <a:xfrm>
            <a:off x="400050" y="3514725"/>
            <a:ext cx="4419600" cy="609600"/>
          </a:xfrm>
          <a:prstGeom prst="rect">
            <a:avLst/>
          </a:prstGeom>
          <a:solidFill>
            <a:srgbClr val="D3F2F4">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50000"/>
                  </a:schemeClr>
                </a:solidFill>
              </a:rPr>
              <a:t>Schools</a:t>
            </a:r>
            <a:endParaRPr lang="en-US" dirty="0">
              <a:solidFill>
                <a:schemeClr val="tx1">
                  <a:lumMod val="50000"/>
                </a:schemeClr>
              </a:solidFill>
            </a:endParaRPr>
          </a:p>
        </p:txBody>
      </p:sp>
      <p:sp>
        <p:nvSpPr>
          <p:cNvPr id="8" name="Rectangle 7"/>
          <p:cNvSpPr/>
          <p:nvPr/>
        </p:nvSpPr>
        <p:spPr>
          <a:xfrm>
            <a:off x="400050" y="5800725"/>
            <a:ext cx="4419600" cy="609600"/>
          </a:xfrm>
          <a:prstGeom prst="rect">
            <a:avLst/>
          </a:prstGeom>
          <a:solidFill>
            <a:schemeClr val="accent1">
              <a:lumMod val="20000"/>
              <a:lumOff val="80000"/>
              <a:alpha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50000"/>
                  </a:schemeClr>
                </a:solidFill>
              </a:rPr>
              <a:t>Other Local Jurisdictions</a:t>
            </a:r>
            <a:endParaRPr lang="en-US" dirty="0">
              <a:solidFill>
                <a:schemeClr val="tx1">
                  <a:lumMod val="50000"/>
                </a:schemeClr>
              </a:solidFill>
            </a:endParaRPr>
          </a:p>
        </p:txBody>
      </p:sp>
      <p:sp>
        <p:nvSpPr>
          <p:cNvPr id="9" name="Rectangle 8"/>
          <p:cNvSpPr/>
          <p:nvPr/>
        </p:nvSpPr>
        <p:spPr>
          <a:xfrm>
            <a:off x="400050" y="4657725"/>
            <a:ext cx="4419600" cy="533400"/>
          </a:xfrm>
          <a:prstGeom prst="rect">
            <a:avLst/>
          </a:prstGeom>
          <a:solidFill>
            <a:srgbClr val="D3F2F4">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50000"/>
                  </a:schemeClr>
                </a:solidFill>
              </a:rPr>
              <a:t>Law Enforcement &amp; Courts</a:t>
            </a:r>
            <a:endParaRPr lang="en-US" dirty="0">
              <a:solidFill>
                <a:schemeClr val="tx1">
                  <a:lumMod val="50000"/>
                </a:schemeClr>
              </a:solidFill>
            </a:endParaRPr>
          </a:p>
        </p:txBody>
      </p:sp>
      <p:sp>
        <p:nvSpPr>
          <p:cNvPr id="10" name="Rectangle 9"/>
          <p:cNvSpPr/>
          <p:nvPr/>
        </p:nvSpPr>
        <p:spPr>
          <a:xfrm>
            <a:off x="400050" y="2447925"/>
            <a:ext cx="4419600" cy="533400"/>
          </a:xfrm>
          <a:prstGeom prst="rect">
            <a:avLst/>
          </a:prstGeom>
          <a:solidFill>
            <a:srgbClr val="D3F2F4">
              <a:alpha val="4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50000"/>
                  </a:schemeClr>
                </a:solidFill>
              </a:rPr>
              <a:t>Business</a:t>
            </a:r>
            <a:endParaRPr lang="en-US" dirty="0">
              <a:solidFill>
                <a:schemeClr val="tx1">
                  <a:lumMod val="50000"/>
                </a:schemeClr>
              </a:solidFill>
            </a:endParaRPr>
          </a:p>
        </p:txBody>
      </p:sp>
      <p:sp>
        <p:nvSpPr>
          <p:cNvPr id="11" name="Rectangle 10"/>
          <p:cNvSpPr/>
          <p:nvPr/>
        </p:nvSpPr>
        <p:spPr>
          <a:xfrm>
            <a:off x="400050" y="1842050"/>
            <a:ext cx="4419600" cy="609600"/>
          </a:xfrm>
          <a:prstGeom prst="rect">
            <a:avLst/>
          </a:prstGeom>
          <a:solidFill>
            <a:schemeClr val="bg2">
              <a:lumMod val="9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50000"/>
                  </a:schemeClr>
                </a:solidFill>
              </a:rPr>
              <a:t>County &amp; City Governments</a:t>
            </a:r>
            <a:endParaRPr lang="en-US" dirty="0">
              <a:solidFill>
                <a:schemeClr val="tx1">
                  <a:lumMod val="50000"/>
                </a:schemeClr>
              </a:solidFill>
            </a:endParaRPr>
          </a:p>
        </p:txBody>
      </p:sp>
      <p:sp>
        <p:nvSpPr>
          <p:cNvPr id="14" name="Right Brace 13"/>
          <p:cNvSpPr/>
          <p:nvPr/>
        </p:nvSpPr>
        <p:spPr>
          <a:xfrm>
            <a:off x="4819650" y="1628775"/>
            <a:ext cx="533400" cy="4953000"/>
          </a:xfrm>
          <a:prstGeom prst="rightBrace">
            <a:avLst>
              <a:gd name="adj1" fmla="val 8333"/>
              <a:gd name="adj2" fmla="val 4744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888474314"/>
              </p:ext>
            </p:extLst>
          </p:nvPr>
        </p:nvGraphicFramePr>
        <p:xfrm>
          <a:off x="5657276" y="1670109"/>
          <a:ext cx="1772798" cy="4828530"/>
        </p:xfrm>
        <a:graphic>
          <a:graphicData uri="http://schemas.openxmlformats.org/drawingml/2006/table">
            <a:tbl>
              <a:tblPr firstRow="1" bandRow="1">
                <a:effectLst>
                  <a:outerShdw blurRad="50800" dist="38100" algn="l" rotWithShape="0">
                    <a:prstClr val="black">
                      <a:alpha val="40000"/>
                    </a:prstClr>
                  </a:outerShdw>
                </a:effectLst>
                <a:tableStyleId>{5C22544A-7EE6-4342-B048-85BDC9FD1C3A}</a:tableStyleId>
              </a:tblPr>
              <a:tblGrid>
                <a:gridCol w="1772798"/>
              </a:tblGrid>
              <a:tr h="965706">
                <a:tc>
                  <a:txBody>
                    <a:bodyPr/>
                    <a:lstStyle/>
                    <a:p>
                      <a:endParaRPr lang="en-US" sz="1700" dirty="0"/>
                    </a:p>
                  </a:txBody>
                  <a:tcPr marL="85578" marR="85578" marT="42789" marB="42789">
                    <a:lnL w="38100" cap="flat" cmpd="sng" algn="ctr">
                      <a:solidFill>
                        <a:schemeClr val="bg1">
                          <a:lumMod val="85000"/>
                        </a:schemeClr>
                      </a:solidFill>
                      <a:prstDash val="solid"/>
                      <a:round/>
                      <a:headEnd type="none" w="med" len="med"/>
                      <a:tailEnd type="none" w="med" len="med"/>
                    </a:lnL>
                    <a:solidFill>
                      <a:schemeClr val="bg2">
                        <a:lumMod val="95000"/>
                      </a:schemeClr>
                    </a:solidFill>
                  </a:tcPr>
                </a:tc>
              </a:tr>
              <a:tr h="965706">
                <a:tc>
                  <a:txBody>
                    <a:bodyPr/>
                    <a:lstStyle/>
                    <a:p>
                      <a:endParaRPr lang="en-US" sz="1700" dirty="0"/>
                    </a:p>
                  </a:txBody>
                  <a:tcPr marL="85578" marR="85578" marT="42789" marB="42789">
                    <a:lnL w="38100" cap="flat" cmpd="sng" algn="ctr">
                      <a:solidFill>
                        <a:schemeClr val="bg1">
                          <a:lumMod val="85000"/>
                        </a:schemeClr>
                      </a:solidFill>
                      <a:prstDash val="solid"/>
                      <a:round/>
                      <a:headEnd type="none" w="med" len="med"/>
                      <a:tailEnd type="none" w="med" len="med"/>
                    </a:lnL>
                    <a:solidFill>
                      <a:srgbClr val="D3F2F4"/>
                    </a:solidFill>
                  </a:tcPr>
                </a:tc>
              </a:tr>
              <a:tr h="965706">
                <a:tc>
                  <a:txBody>
                    <a:bodyPr/>
                    <a:lstStyle/>
                    <a:p>
                      <a:endParaRPr lang="en-US" sz="1700" dirty="0"/>
                    </a:p>
                  </a:txBody>
                  <a:tcPr marL="85578" marR="85578" marT="42789" marB="42789">
                    <a:lnL w="38100" cap="flat" cmpd="sng" algn="ctr">
                      <a:solidFill>
                        <a:schemeClr val="bg1">
                          <a:lumMod val="85000"/>
                        </a:schemeClr>
                      </a:solidFill>
                      <a:prstDash val="solid"/>
                      <a:round/>
                      <a:headEnd type="none" w="med" len="med"/>
                      <a:tailEnd type="none" w="med" len="med"/>
                    </a:lnL>
                    <a:solidFill>
                      <a:schemeClr val="bg2">
                        <a:lumMod val="95000"/>
                      </a:schemeClr>
                    </a:solidFill>
                  </a:tcPr>
                </a:tc>
              </a:tr>
              <a:tr h="965706">
                <a:tc>
                  <a:txBody>
                    <a:bodyPr/>
                    <a:lstStyle/>
                    <a:p>
                      <a:endParaRPr lang="en-US" sz="1700" dirty="0"/>
                    </a:p>
                  </a:txBody>
                  <a:tcPr marL="85578" marR="85578" marT="42789" marB="42789">
                    <a:lnL w="38100" cap="flat" cmpd="sng" algn="ctr">
                      <a:solidFill>
                        <a:schemeClr val="bg1">
                          <a:lumMod val="85000"/>
                        </a:schemeClr>
                      </a:solidFill>
                      <a:prstDash val="solid"/>
                      <a:round/>
                      <a:headEnd type="none" w="med" len="med"/>
                      <a:tailEnd type="none" w="med" len="med"/>
                    </a:lnL>
                    <a:solidFill>
                      <a:schemeClr val="accent1">
                        <a:lumMod val="20000"/>
                        <a:lumOff val="80000"/>
                      </a:schemeClr>
                    </a:solidFill>
                  </a:tcPr>
                </a:tc>
              </a:tr>
              <a:tr h="965706">
                <a:tc>
                  <a:txBody>
                    <a:bodyPr/>
                    <a:lstStyle/>
                    <a:p>
                      <a:endParaRPr lang="en-US" sz="1700" dirty="0"/>
                    </a:p>
                  </a:txBody>
                  <a:tcPr marL="85578" marR="85578" marT="42789" marB="42789">
                    <a:lnL w="38100" cap="flat" cmpd="sng" algn="ctr">
                      <a:solidFill>
                        <a:schemeClr val="bg1">
                          <a:lumMod val="85000"/>
                        </a:schemeClr>
                      </a:solidFill>
                      <a:prstDash val="solid"/>
                      <a:round/>
                      <a:headEnd type="none" w="med" len="med"/>
                      <a:tailEnd type="none" w="med" len="med"/>
                    </a:lnL>
                    <a:lnB w="38100" cap="flat" cmpd="sng" algn="ctr">
                      <a:solidFill>
                        <a:schemeClr val="bg1">
                          <a:lumMod val="85000"/>
                        </a:schemeClr>
                      </a:solidFill>
                      <a:prstDash val="solid"/>
                      <a:round/>
                      <a:headEnd type="none" w="med" len="med"/>
                      <a:tailEnd type="none" w="med" len="med"/>
                    </a:lnB>
                    <a:solidFill>
                      <a:schemeClr val="bg2">
                        <a:lumMod val="95000"/>
                      </a:schemeClr>
                    </a:solidFill>
                  </a:tcPr>
                </a:tc>
              </a:tr>
            </a:tbl>
          </a:graphicData>
        </a:graphic>
      </p:graphicFrame>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4695" t="7725" r="7995"/>
          <a:stretch/>
        </p:blipFill>
        <p:spPr>
          <a:xfrm>
            <a:off x="6103667" y="1682691"/>
            <a:ext cx="880017" cy="1026942"/>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4616" y="2352209"/>
            <a:ext cx="1055873" cy="1366423"/>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8454" t="7821" r="7488"/>
          <a:stretch/>
        </p:blipFill>
        <p:spPr>
          <a:xfrm>
            <a:off x="6178752" y="3540111"/>
            <a:ext cx="839591" cy="1112520"/>
          </a:xfrm>
          <a:prstGeom prst="rect">
            <a:avLst/>
          </a:prstGeom>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val="0"/>
              </a:ext>
            </a:extLst>
          </a:blip>
          <a:srcRect l="10082" t="10156" r="7792"/>
          <a:stretch/>
        </p:blipFill>
        <p:spPr>
          <a:xfrm>
            <a:off x="6185942" y="4547954"/>
            <a:ext cx="850157" cy="1026942"/>
          </a:xfrm>
          <a:prstGeom prst="rect">
            <a:avLst/>
          </a:prstGeom>
        </p:spPr>
      </p:pic>
      <p:pic>
        <p:nvPicPr>
          <p:cNvPr id="21" name="Picture 20"/>
          <p:cNvPicPr>
            <a:picLocks noChangeAspect="1"/>
          </p:cNvPicPr>
          <p:nvPr/>
        </p:nvPicPr>
        <p:blipFill rotWithShape="1">
          <a:blip r:embed="rId7" cstate="print">
            <a:extLst>
              <a:ext uri="{28A0092B-C50C-407E-A947-70E740481C1C}">
                <a14:useLocalDpi xmlns:a14="http://schemas.microsoft.com/office/drawing/2010/main" val="0"/>
              </a:ext>
            </a:extLst>
          </a:blip>
          <a:srcRect l="7729" t="7708" r="9178"/>
          <a:stretch/>
        </p:blipFill>
        <p:spPr>
          <a:xfrm>
            <a:off x="6191534" y="5517795"/>
            <a:ext cx="853443" cy="1026942"/>
          </a:xfrm>
          <a:prstGeom prst="rect">
            <a:avLst/>
          </a:prstGeom>
        </p:spPr>
      </p:pic>
      <p:sp>
        <p:nvSpPr>
          <p:cNvPr id="3" name="Slide Number Placeholder 2"/>
          <p:cNvSpPr>
            <a:spLocks noGrp="1"/>
          </p:cNvSpPr>
          <p:nvPr>
            <p:ph type="sldNum" sz="quarter" idx="12"/>
          </p:nvPr>
        </p:nvSpPr>
        <p:spPr/>
        <p:txBody>
          <a:bodyPr/>
          <a:lstStyle/>
          <a:p>
            <a:fld id="{CFBA6597-D7DA-DC49-90B6-6291F05CD5D3}" type="slidenum">
              <a:rPr lang="en-US" smtClean="0"/>
              <a:t>9</a:t>
            </a:fld>
            <a:endParaRPr lang="en-US"/>
          </a:p>
        </p:txBody>
      </p:sp>
      <p:sp>
        <p:nvSpPr>
          <p:cNvPr id="15" name="TextBox 14"/>
          <p:cNvSpPr txBox="1"/>
          <p:nvPr/>
        </p:nvSpPr>
        <p:spPr>
          <a:xfrm>
            <a:off x="-523446" y="1289581"/>
            <a:ext cx="6276974" cy="523220"/>
          </a:xfrm>
          <a:prstGeom prst="rect">
            <a:avLst/>
          </a:prstGeom>
          <a:noFill/>
        </p:spPr>
        <p:txBody>
          <a:bodyPr wrap="square" lIns="0" tIns="0" rIns="0" bIns="0" rtlCol="0">
            <a:spAutoFit/>
          </a:bodyPr>
          <a:lstStyle/>
          <a:p>
            <a:pPr algn="ctr"/>
            <a:r>
              <a:rPr lang="en-US" b="1" i="1" dirty="0">
                <a:solidFill>
                  <a:srgbClr val="F47F26"/>
                </a:solidFill>
              </a:rPr>
              <a:t>Actions We Take </a:t>
            </a:r>
            <a:r>
              <a:rPr lang="en-US" b="1" i="1" dirty="0" smtClean="0">
                <a:solidFill>
                  <a:srgbClr val="F47F26"/>
                </a:solidFill>
              </a:rPr>
              <a:t>Collectively Across </a:t>
            </a:r>
            <a:r>
              <a:rPr lang="en-US" b="1" i="1" dirty="0">
                <a:solidFill>
                  <a:srgbClr val="F47F26"/>
                </a:solidFill>
              </a:rPr>
              <a:t>Sectors</a:t>
            </a:r>
          </a:p>
          <a:p>
            <a:endParaRPr lang="en-US" sz="1600" dirty="0" smtClean="0">
              <a:solidFill>
                <a:schemeClr val="tx2"/>
              </a:solidFill>
              <a:latin typeface="Avenir Light"/>
              <a:cs typeface="Avenir Light"/>
            </a:endParaRPr>
          </a:p>
        </p:txBody>
      </p:sp>
      <p:sp>
        <p:nvSpPr>
          <p:cNvPr id="23" name="TextBox 22"/>
          <p:cNvSpPr txBox="1"/>
          <p:nvPr/>
        </p:nvSpPr>
        <p:spPr>
          <a:xfrm>
            <a:off x="7487224" y="3308717"/>
            <a:ext cx="1504950" cy="1631216"/>
          </a:xfrm>
          <a:prstGeom prst="rect">
            <a:avLst/>
          </a:prstGeom>
          <a:noFill/>
        </p:spPr>
        <p:txBody>
          <a:bodyPr wrap="square" lIns="0" tIns="0" rIns="0" bIns="0" rtlCol="0">
            <a:spAutoFit/>
          </a:bodyPr>
          <a:lstStyle/>
          <a:p>
            <a:pPr algn="ctr"/>
            <a:r>
              <a:rPr lang="en-US" b="1" i="1" dirty="0">
                <a:solidFill>
                  <a:srgbClr val="779042"/>
                </a:solidFill>
              </a:rPr>
              <a:t>Results </a:t>
            </a:r>
            <a:r>
              <a:rPr lang="en-US" b="1" i="1" dirty="0" smtClean="0">
                <a:solidFill>
                  <a:srgbClr val="779042"/>
                </a:solidFill>
              </a:rPr>
              <a:t>     We </a:t>
            </a:r>
            <a:r>
              <a:rPr lang="en-US" b="1" i="1" dirty="0">
                <a:solidFill>
                  <a:srgbClr val="779042"/>
                </a:solidFill>
              </a:rPr>
              <a:t>Seek</a:t>
            </a:r>
          </a:p>
          <a:p>
            <a:pPr algn="ctr"/>
            <a:r>
              <a:rPr lang="en-US" b="1" i="1" dirty="0">
                <a:solidFill>
                  <a:srgbClr val="779042"/>
                </a:solidFill>
              </a:rPr>
              <a:t> for Community Impact</a:t>
            </a:r>
          </a:p>
          <a:p>
            <a:endParaRPr lang="en-US" sz="1600" dirty="0" smtClean="0">
              <a:solidFill>
                <a:schemeClr val="tx2"/>
              </a:solidFill>
              <a:latin typeface="Avenir Light"/>
              <a:cs typeface="Avenir Light"/>
            </a:endParaRPr>
          </a:p>
        </p:txBody>
      </p:sp>
    </p:spTree>
    <p:extLst>
      <p:ext uri="{BB962C8B-B14F-4D97-AF65-F5344CB8AC3E}">
        <p14:creationId xmlns:p14="http://schemas.microsoft.com/office/powerpoint/2010/main" val="1337367920"/>
      </p:ext>
    </p:extLst>
  </p:cSld>
  <p:clrMapOvr>
    <a:masterClrMapping/>
  </p:clrMapOvr>
  <p:timing>
    <p:tnLst>
      <p:par>
        <p:cTn id="1" dur="indefinite" restart="never" nodeType="tmRoot"/>
      </p:par>
    </p:tnLst>
  </p:timing>
</p:sld>
</file>

<file path=ppt/theme/theme1.xml><?xml version="1.0" encoding="utf-8"?>
<a:theme xmlns:a="http://schemas.openxmlformats.org/drawingml/2006/main" name="LWSD 2013 Blue 2">
  <a:themeElements>
    <a:clrScheme name="LWSD_blue">
      <a:dk1>
        <a:srgbClr val="808080"/>
      </a:dk1>
      <a:lt1>
        <a:sysClr val="window" lastClr="FFFFFF"/>
      </a:lt1>
      <a:dk2>
        <a:srgbClr val="95AF39"/>
      </a:dk2>
      <a:lt2>
        <a:srgbClr val="FFFFFF"/>
      </a:lt2>
      <a:accent1>
        <a:srgbClr val="2FB4BC"/>
      </a:accent1>
      <a:accent2>
        <a:srgbClr val="F79527"/>
      </a:accent2>
      <a:accent3>
        <a:srgbClr val="95AF39"/>
      </a:accent3>
      <a:accent4>
        <a:srgbClr val="FDBA16"/>
      </a:accent4>
      <a:accent5>
        <a:srgbClr val="779042"/>
      </a:accent5>
      <a:accent6>
        <a:srgbClr val="F47F26"/>
      </a:accent6>
      <a:hlink>
        <a:srgbClr val="00A9C5"/>
      </a:hlink>
      <a:folHlink>
        <a:srgbClr val="C7DC6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1600" dirty="0" smtClean="0">
            <a:solidFill>
              <a:schemeClr val="tx2"/>
            </a:solidFill>
            <a:latin typeface="Avenir Light"/>
            <a:cs typeface="Avenir Light"/>
          </a:defRPr>
        </a:defPPr>
      </a:lstStyle>
    </a:txDef>
  </a:objectDefaults>
  <a:extraClrSchemeLst/>
</a:theme>
</file>

<file path=ppt/theme/theme2.xml><?xml version="1.0" encoding="utf-8"?>
<a:theme xmlns:a="http://schemas.openxmlformats.org/drawingml/2006/main" name="LWSD 2013 Blue 3">
  <a:themeElements>
    <a:clrScheme name="LWSD_blue">
      <a:dk1>
        <a:srgbClr val="808080"/>
      </a:dk1>
      <a:lt1>
        <a:sysClr val="window" lastClr="FFFFFF"/>
      </a:lt1>
      <a:dk2>
        <a:srgbClr val="95AF39"/>
      </a:dk2>
      <a:lt2>
        <a:srgbClr val="FFFFFF"/>
      </a:lt2>
      <a:accent1>
        <a:srgbClr val="2FB4BC"/>
      </a:accent1>
      <a:accent2>
        <a:srgbClr val="F79527"/>
      </a:accent2>
      <a:accent3>
        <a:srgbClr val="95AF39"/>
      </a:accent3>
      <a:accent4>
        <a:srgbClr val="FDBA16"/>
      </a:accent4>
      <a:accent5>
        <a:srgbClr val="779042"/>
      </a:accent5>
      <a:accent6>
        <a:srgbClr val="F47F26"/>
      </a:accent6>
      <a:hlink>
        <a:srgbClr val="00A9C5"/>
      </a:hlink>
      <a:folHlink>
        <a:srgbClr val="C7DC6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1600" dirty="0" smtClean="0">
            <a:solidFill>
              <a:schemeClr val="tx2"/>
            </a:solidFill>
            <a:latin typeface="Avenir Light"/>
            <a:cs typeface="Avenir Light"/>
          </a:defRPr>
        </a:defPPr>
      </a:lstStyle>
    </a:txDef>
  </a:objectDefaults>
  <a:extraClrSchemeLst/>
</a:theme>
</file>

<file path=ppt/theme/theme3.xml><?xml version="1.0" encoding="utf-8"?>
<a:theme xmlns:a="http://schemas.openxmlformats.org/drawingml/2006/main" name="LWSD 2013 Blue 4">
  <a:themeElements>
    <a:clrScheme name="LWSD_blue">
      <a:dk1>
        <a:srgbClr val="808080"/>
      </a:dk1>
      <a:lt1>
        <a:sysClr val="window" lastClr="FFFFFF"/>
      </a:lt1>
      <a:dk2>
        <a:srgbClr val="95AF39"/>
      </a:dk2>
      <a:lt2>
        <a:srgbClr val="FFFFFF"/>
      </a:lt2>
      <a:accent1>
        <a:srgbClr val="2FB4BC"/>
      </a:accent1>
      <a:accent2>
        <a:srgbClr val="F79527"/>
      </a:accent2>
      <a:accent3>
        <a:srgbClr val="95AF39"/>
      </a:accent3>
      <a:accent4>
        <a:srgbClr val="FDBA16"/>
      </a:accent4>
      <a:accent5>
        <a:srgbClr val="779042"/>
      </a:accent5>
      <a:accent6>
        <a:srgbClr val="F47F26"/>
      </a:accent6>
      <a:hlink>
        <a:srgbClr val="00A9C5"/>
      </a:hlink>
      <a:folHlink>
        <a:srgbClr val="C7DC6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1600" dirty="0" smtClean="0">
            <a:solidFill>
              <a:schemeClr val="tx2"/>
            </a:solidFill>
            <a:latin typeface="Avenir Light"/>
            <a:cs typeface="Avenir Light"/>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outingRuleDescription xmlns="http://schemas.microsoft.com/sharepoint/v3">Presentation to Office of Business Intelligence on July 9, 2015</RoutingRuleDescription>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B69E287C1CD934F8621432270294A03" ma:contentTypeVersion="3" ma:contentTypeDescription="Create a new document." ma:contentTypeScope="" ma:versionID="fac605141b0afd7a6bed368aedb2794d">
  <xsd:schema xmlns:xsd="http://www.w3.org/2001/XMLSchema" xmlns:xs="http://www.w3.org/2001/XMLSchema" xmlns:p="http://schemas.microsoft.com/office/2006/metadata/properties" xmlns:ns1="http://schemas.microsoft.com/sharepoint/v3" targetNamespace="http://schemas.microsoft.com/office/2006/metadata/properties" ma:root="true" ma:fieldsID="2dd5a21bfa5ddffeac8154210470a16e" ns1:_="">
    <xsd:import namespace="http://schemas.microsoft.com/sharepoint/v3"/>
    <xsd:element name="properties">
      <xsd:complexType>
        <xsd:sequence>
          <xsd:element name="documentManagement">
            <xsd:complexType>
              <xsd:all>
                <xsd:element ref="ns1:RoutingRuleDescription"/>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9" ma:displayName="Description" ma:description="" ma:internalName="RoutingRuleDescription">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10"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ma:index="8" ma:displayName="Subject"/>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5F974D-F59C-4C4D-B72B-CB87ACC4C4C9}">
  <ds:schemaRefs>
    <ds:schemaRef ds:uri="http://schemas.microsoft.com/office/2006/metadata/properties"/>
    <ds:schemaRef ds:uri="http://schemas.openxmlformats.org/package/2006/metadata/core-properties"/>
    <ds:schemaRef ds:uri="http://schemas.microsoft.com/office/2006/documentManagement/types"/>
    <ds:schemaRef ds:uri="http://www.w3.org/XML/1998/namespace"/>
    <ds:schemaRef ds:uri="http://purl.org/dc/terms/"/>
    <ds:schemaRef ds:uri="http://schemas.microsoft.com/office/infopath/2007/PartnerControls"/>
    <ds:schemaRef ds:uri="http://purl.org/dc/dcmitype/"/>
    <ds:schemaRef ds:uri="http://purl.org/dc/elements/1.1/"/>
    <ds:schemaRef ds:uri="http://schemas.microsoft.com/sharepoint/v3"/>
  </ds:schemaRefs>
</ds:datastoreItem>
</file>

<file path=customXml/itemProps2.xml><?xml version="1.0" encoding="utf-8"?>
<ds:datastoreItem xmlns:ds="http://schemas.openxmlformats.org/officeDocument/2006/customXml" ds:itemID="{D74FA33D-8C8A-4BA5-9E71-50D54F19AF3B}">
  <ds:schemaRefs>
    <ds:schemaRef ds:uri="http://schemas.microsoft.com/sharepoint/v3/contenttype/forms"/>
  </ds:schemaRefs>
</ds:datastoreItem>
</file>

<file path=customXml/itemProps3.xml><?xml version="1.0" encoding="utf-8"?>
<ds:datastoreItem xmlns:ds="http://schemas.openxmlformats.org/officeDocument/2006/customXml" ds:itemID="{7943DB5C-632D-43D0-8677-336A0F322E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18095</TotalTime>
  <Words>3486</Words>
  <Application>Microsoft Office PowerPoint</Application>
  <PresentationFormat>On-screen Show (4:3)</PresentationFormat>
  <Paragraphs>431</Paragraphs>
  <Slides>33</Slides>
  <Notes>33</Notes>
  <HiddenSlides>0</HiddenSlides>
  <MMClips>0</MMClips>
  <ScaleCrop>false</ScaleCrop>
  <HeadingPairs>
    <vt:vector size="4" baseType="variant">
      <vt:variant>
        <vt:lpstr>Theme</vt:lpstr>
      </vt:variant>
      <vt:variant>
        <vt:i4>3</vt:i4>
      </vt:variant>
      <vt:variant>
        <vt:lpstr>Slide Titles</vt:lpstr>
      </vt:variant>
      <vt:variant>
        <vt:i4>33</vt:i4>
      </vt:variant>
    </vt:vector>
  </HeadingPairs>
  <TitlesOfParts>
    <vt:vector size="36" baseType="lpstr">
      <vt:lpstr>LWSD 2013 Blue 2</vt:lpstr>
      <vt:lpstr>LWSD 2013 Blue 3</vt:lpstr>
      <vt:lpstr>LWSD 2013 Blue 4</vt:lpstr>
      <vt:lpstr>Live Well San Diego &amp; Data Set</vt:lpstr>
      <vt:lpstr>PowerPoint Presentation</vt:lpstr>
      <vt:lpstr>PowerPoint Presentation</vt:lpstr>
      <vt:lpstr>PowerPoint Presentation</vt:lpstr>
      <vt:lpstr>PowerPoint Presentation</vt:lpstr>
      <vt:lpstr>PowerPoint Presentation</vt:lpstr>
      <vt:lpstr>WORKING ACROSS SECTORS</vt:lpstr>
      <vt:lpstr>Recognized partners by Fiscal Year and Sector</vt:lpstr>
      <vt:lpstr>PowerPoint Presentation</vt:lpstr>
      <vt:lpstr>PowerPoint Presentation</vt:lpstr>
      <vt:lpstr>3-4-50 FRAMEWORK</vt:lpstr>
      <vt:lpstr>3-4-50 FRAMEWORK</vt:lpstr>
      <vt:lpstr>3-4-50 in a nutshell</vt:lpstr>
      <vt:lpstr>3 Behaviors/4 Diseases</vt:lpstr>
      <vt:lpstr>3-4-50 in San Diego County</vt:lpstr>
      <vt:lpstr>Health Outcomes by lenses of health equity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Mission, Should you choose to accept it…</vt:lpstr>
      <vt:lpstr>Your Mission, Should you choose to accept it…</vt:lpstr>
      <vt:lpstr>Your Mission, Should you choose to accept it…</vt:lpstr>
      <vt:lpstr>Your Mission, Should you choose to accept it…</vt:lpstr>
      <vt:lpstr>The Data Packets</vt:lpstr>
      <vt:lpstr>Additional Resources</vt:lpstr>
      <vt:lpstr>PowerPoint Presentation</vt:lpstr>
      <vt:lpstr>BRANDING</vt:lpstr>
      <vt:lpstr>WatchDOX</vt:lpstr>
      <vt:lpstr>Questions?</vt:lpstr>
    </vt:vector>
  </TitlesOfParts>
  <Company>AdEase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Indicator Background and Overview</dc:title>
  <dc:subject>General Overview</dc:subject>
  <dc:creator>Frank Larios</dc:creator>
  <cp:lastModifiedBy>Hewlett-Packard</cp:lastModifiedBy>
  <cp:revision>303</cp:revision>
  <cp:lastPrinted>2015-07-06T19:29:37Z</cp:lastPrinted>
  <dcterms:created xsi:type="dcterms:W3CDTF">2013-10-28T20:20:09Z</dcterms:created>
  <dcterms:modified xsi:type="dcterms:W3CDTF">2016-03-11T21:20:24Z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0x010100BB69E287C1CD934F8621432270294A03</vt:lpwstr>
  </property>
  <property fmtid="{D5CDD505-2E9C-101B-9397-08002B2CF9AE}" pid="3" name="TemplateUrl">
    <vt:lpwstr/>
  </property>
  <property fmtid="{D5CDD505-2E9C-101B-9397-08002B2CF9AE}" pid="4" name="Order">
    <vt:r8>1500</vt:r8>
  </property>
  <property fmtid="{D5CDD505-2E9C-101B-9397-08002B2CF9AE}" pid="5" name="xd_ProgID">
    <vt:lpwstr/>
  </property>
  <property fmtid="{D5CDD505-2E9C-101B-9397-08002B2CF9AE}" pid="6" name="_CopySource">
    <vt:lpwstr>https://cwc/sites/LWSD/LWSD Office Suite/LWSD PowerPoint Template - Business Blue.pptx</vt:lpwstr>
  </property>
</Properties>
</file>